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258" r:id="rId3"/>
    <p:sldId id="289" r:id="rId4"/>
    <p:sldId id="259" r:id="rId5"/>
    <p:sldId id="261" r:id="rId6"/>
    <p:sldId id="262" r:id="rId7"/>
    <p:sldId id="286" r:id="rId8"/>
    <p:sldId id="290" r:id="rId9"/>
    <p:sldId id="287" r:id="rId10"/>
    <p:sldId id="288" r:id="rId11"/>
    <p:sldId id="263" r:id="rId12"/>
    <p:sldId id="264" r:id="rId13"/>
    <p:sldId id="265" r:id="rId14"/>
    <p:sldId id="266" r:id="rId15"/>
    <p:sldId id="267" r:id="rId16"/>
    <p:sldId id="268" r:id="rId17"/>
    <p:sldId id="269"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91" r:id="rId33"/>
    <p:sldId id="285" r:id="rId34"/>
    <p:sldId id="271"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pos="624">
          <p15:clr>
            <a:srgbClr val="A4A3A4"/>
          </p15:clr>
        </p15:guide>
        <p15:guide id="3" pos="1272">
          <p15:clr>
            <a:srgbClr val="A4A3A4"/>
          </p15:clr>
        </p15:guide>
        <p15:guide id="4" pos="1944">
          <p15:clr>
            <a:srgbClr val="A4A3A4"/>
          </p15:clr>
        </p15:guide>
        <p15:guide id="5" pos="2568">
          <p15:clr>
            <a:srgbClr val="A4A3A4"/>
          </p15:clr>
        </p15:guide>
        <p15:guide id="6" pos="3192">
          <p15:clr>
            <a:srgbClr val="A4A3A4"/>
          </p15:clr>
        </p15:guide>
        <p15:guide id="7" pos="4488">
          <p15:clr>
            <a:srgbClr val="A4A3A4"/>
          </p15:clr>
        </p15:guide>
        <p15:guide id="8" pos="5112">
          <p15:clr>
            <a:srgbClr val="A4A3A4"/>
          </p15:clr>
        </p15:guide>
        <p15:guide id="9" pos="5808">
          <p15:clr>
            <a:srgbClr val="A4A3A4"/>
          </p15:clr>
        </p15:guide>
        <p15:guide id="10" pos="6408">
          <p15:clr>
            <a:srgbClr val="A4A3A4"/>
          </p15:clr>
        </p15:guide>
        <p15:guide id="11" pos="7032">
          <p15:clr>
            <a:srgbClr val="A4A3A4"/>
          </p15:clr>
        </p15:guide>
        <p15:guide id="12" orient="horz" pos="2160">
          <p15:clr>
            <a:srgbClr val="A4A3A4"/>
          </p15:clr>
        </p15:guide>
        <p15:guide id="13" pos="648">
          <p15:clr>
            <a:srgbClr val="9AA0A6"/>
          </p15:clr>
        </p15:guide>
        <p15:guide id="14" orient="horz" pos="283">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edaKewRc5sUlGIDPXY4AEP7pN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FBB13-5386-4205-822B-5087CCC63E29}">
  <a:tblStyle styleId="{8C4FBB13-5386-4205-822B-5087CCC63E2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p:cViewPr varScale="1">
        <p:scale>
          <a:sx n="108" d="100"/>
          <a:sy n="108" d="100"/>
        </p:scale>
        <p:origin x="736" y="192"/>
      </p:cViewPr>
      <p:guideLst>
        <p:guide pos="3840"/>
        <p:guide pos="624"/>
        <p:guide pos="1272"/>
        <p:guide pos="1944"/>
        <p:guide pos="2568"/>
        <p:guide pos="3192"/>
        <p:guide pos="4488"/>
        <p:guide pos="5112"/>
        <p:guide pos="5808"/>
        <p:guide pos="6408"/>
        <p:guide pos="7032"/>
        <p:guide orient="horz" pos="2160"/>
        <p:guide pos="648"/>
        <p:guide orient="horz" pos="2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e65dceb01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e65dceb01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e65dceb01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608c9f379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e608c9f379_0_1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e608c9f379_0_1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608c9f37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ge608c9f37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e608c9f37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608c9f379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e608c9f379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ge608c9f379_0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e50e69df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e50e69df9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e50e69df9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e4609b336f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e4609b336f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388" name="Google Shape;388;ge4609b336f_0_4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Why do you need RedisGears based pipeline? While 50 thousands articles is a small dataset by modern standard, it’s more than single laptop can handle. Redis Gears provides a very easy way to create a distributed data processing. We will be re-using half of the pipeline - until matcher step, but then we fork and adjust pipeline to use Redis AI</a:t>
            </a:r>
            <a:endParaRPr/>
          </a:p>
        </p:txBody>
      </p:sp>
      <p:sp>
        <p:nvSpPr>
          <p:cNvPr id="398" name="Google Shape;398;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4609b336f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e4609b336f_0_3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e4609b336f_0_3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50c6f0a2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ge50c6f0a25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ge50c6f0a25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d9d50005f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d9d50005f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 purpose of keymiss event: if answer is not in cache, we are generating answer and saving it for future use. We are fetching key if key are not there whole NLP pipeline 2 is trigger.</a:t>
            </a:r>
            <a:endParaRPr/>
          </a:p>
        </p:txBody>
      </p:sp>
      <p:sp>
        <p:nvSpPr>
          <p:cNvPr id="449" name="Google Shape;449;gd9d50005fb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4609b336f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e4609b336f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ge4609b336f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4609b336f_0_5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ge4609b336f_0_5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ge4609b336f_0_5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e50c6f0a25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e50c6f0a2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1" name="Google Shape;471;ge50c6f0a25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e4609b336f_0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ge4609b336f_0_5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e4609b336f_0_5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9d50005f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gd9d50005fb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gd9d50005fb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4609b336f_0_7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e4609b336f_0_7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7" name="Google Shape;497;ge4609b336f_0_7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4609b336f_0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3" name="Google Shape;503;ge4609b336f_0_5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4" name="Google Shape;504;ge4609b336f_0_5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d9d50005fb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gd9d50005fb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chemeClr val="dk1"/>
              </a:buClr>
              <a:buSzPts val="1100"/>
              <a:buFont typeface="Arial"/>
              <a:buNone/>
            </a:pPr>
            <a:r>
              <a:rPr lang="en-US"/>
              <a:t>vision which I have been thinking about for a while: work with information should not be limited to 2D and we are looking for “things not strings”.  Using Redis technologies whenever possible.</a:t>
            </a:r>
            <a:endParaRPr/>
          </a:p>
          <a:p>
            <a:pPr marL="0" lvl="0" indent="0" algn="l" rtl="0">
              <a:lnSpc>
                <a:spcPct val="100000"/>
              </a:lnSpc>
              <a:spcBef>
                <a:spcPts val="0"/>
              </a:spcBef>
              <a:spcAft>
                <a:spcPts val="0"/>
              </a:spcAft>
              <a:buSzPts val="1400"/>
              <a:buNone/>
            </a:pPr>
            <a:endParaRPr/>
          </a:p>
        </p:txBody>
      </p:sp>
      <p:sp>
        <p:nvSpPr>
          <p:cNvPr id="511" name="Google Shape;511;gd9d50005fb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e4609b336f_0_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e4609b336f_0_5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Arial"/>
              <a:ea typeface="Arial"/>
              <a:cs typeface="Arial"/>
              <a:sym typeface="Arial"/>
            </a:endParaRPr>
          </a:p>
        </p:txBody>
      </p:sp>
      <p:sp>
        <p:nvSpPr>
          <p:cNvPr id="518" name="Google Shape;518;ge4609b336f_0_5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608c9f379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e608c9f379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e608c9f379_0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4609b336f_0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ge4609b336f_0_4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 name="Google Shape;110;ge4609b336f_0_4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chemeClr val="dk1"/>
              </a:buClr>
              <a:buSzPts val="1100"/>
              <a:buFont typeface="Arial"/>
              <a:buNone/>
            </a:pPr>
            <a:r>
              <a:rPr lang="en-US"/>
              <a:t>vision which I have been thinking about for a while: . . </a:t>
            </a:r>
            <a:r>
              <a:rPr lang="en-US" sz="1900">
                <a:solidFill>
                  <a:schemeClr val="lt1"/>
                </a:solidFill>
                <a:latin typeface="Arial"/>
                <a:ea typeface="Arial"/>
                <a:cs typeface="Arial"/>
                <a:sym typeface="Arial"/>
              </a:rPr>
              <a:t>"Engelbart’s demo": augmenting human intelligence using modern AI and VR tools, demonstrating new concepts to assist knowledge exploration, presentation and re-use.</a:t>
            </a:r>
            <a:endParaRPr/>
          </a:p>
          <a:p>
            <a:pPr marL="0" lvl="0" indent="0" algn="l" rtl="0">
              <a:lnSpc>
                <a:spcPct val="100000"/>
              </a:lnSpc>
              <a:spcBef>
                <a:spcPts val="0"/>
              </a:spcBef>
              <a:spcAft>
                <a:spcPts val="0"/>
              </a:spcAft>
              <a:buSzPts val="1400"/>
              <a:buNone/>
            </a:pPr>
            <a:endParaRPr/>
          </a:p>
        </p:txBody>
      </p:sp>
      <p:sp>
        <p:nvSpPr>
          <p:cNvPr id="124" name="Google Shape;124;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d9d50005fb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d9d50005fb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gd9d50005fb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608c9f379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e608c9f379_0_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ge608c9f379_0_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65dceb012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e65dceb012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e65dceb012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e65dceb01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ge65dceb012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e65dceb012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608c9f379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e608c9f379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ge608c9f379_0_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imple">
  <p:cSld name="BLANK_1_1">
    <p:spTree>
      <p:nvGrpSpPr>
        <p:cNvPr id="1" name="Shape 10"/>
        <p:cNvGrpSpPr/>
        <p:nvPr/>
      </p:nvGrpSpPr>
      <p:grpSpPr>
        <a:xfrm>
          <a:off x="0" y="0"/>
          <a:ext cx="0" cy="0"/>
          <a:chOff x="0" y="0"/>
          <a:chExt cx="0" cy="0"/>
        </a:xfrm>
      </p:grpSpPr>
      <p:sp>
        <p:nvSpPr>
          <p:cNvPr id="11" name="Google Shape;11;ge4609b336f_0_556"/>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12" name="Google Shape;12;ge4609b336f_0_556"/>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51"/>
        <p:cNvGrpSpPr/>
        <p:nvPr/>
      </p:nvGrpSpPr>
      <p:grpSpPr>
        <a:xfrm>
          <a:off x="0" y="0"/>
          <a:ext cx="0" cy="0"/>
          <a:chOff x="0" y="0"/>
          <a:chExt cx="0" cy="0"/>
        </a:xfrm>
      </p:grpSpPr>
      <p:pic>
        <p:nvPicPr>
          <p:cNvPr id="52" name="Google Shape;52;p25" descr="Icon&#10;&#10;Description automatically generated with medium confidence"/>
          <p:cNvPicPr preferRelativeResize="0"/>
          <p:nvPr/>
        </p:nvPicPr>
        <p:blipFill rotWithShape="1">
          <a:blip r:embed="rId2">
            <a:alphaModFix/>
          </a:blip>
          <a:srcRect/>
          <a:stretch/>
        </p:blipFill>
        <p:spPr>
          <a:xfrm>
            <a:off x="0" y="5169780"/>
            <a:ext cx="4323786" cy="1688220"/>
          </a:xfrm>
          <a:prstGeom prst="rect">
            <a:avLst/>
          </a:prstGeom>
          <a:noFill/>
          <a:ln>
            <a:noFill/>
          </a:ln>
        </p:spPr>
      </p:pic>
      <p:sp>
        <p:nvSpPr>
          <p:cNvPr id="53" name="Google Shape;53;p25"/>
          <p:cNvSpPr txBox="1">
            <a:spLocks noGrp="1"/>
          </p:cNvSpPr>
          <p:nvPr>
            <p:ph type="subTitle" idx="1"/>
          </p:nvPr>
        </p:nvSpPr>
        <p:spPr>
          <a:xfrm>
            <a:off x="990391" y="928900"/>
            <a:ext cx="46002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54" name="Google Shape;54;p25"/>
          <p:cNvSpPr txBox="1">
            <a:spLocks noGrp="1"/>
          </p:cNvSpPr>
          <p:nvPr>
            <p:ph type="subTitle" idx="2"/>
          </p:nvPr>
        </p:nvSpPr>
        <p:spPr>
          <a:xfrm>
            <a:off x="6129666" y="928900"/>
            <a:ext cx="46002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55" name="Google Shape;55;p25"/>
          <p:cNvSpPr txBox="1">
            <a:spLocks noGrp="1"/>
          </p:cNvSpPr>
          <p:nvPr>
            <p:ph type="body" idx="3"/>
          </p:nvPr>
        </p:nvSpPr>
        <p:spPr>
          <a:xfrm>
            <a:off x="989800" y="1896325"/>
            <a:ext cx="46002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
        <p:nvSpPr>
          <p:cNvPr id="56" name="Google Shape;56;p25"/>
          <p:cNvSpPr txBox="1">
            <a:spLocks noGrp="1"/>
          </p:cNvSpPr>
          <p:nvPr>
            <p:ph type="body" idx="4"/>
          </p:nvPr>
        </p:nvSpPr>
        <p:spPr>
          <a:xfrm>
            <a:off x="6129675" y="1896325"/>
            <a:ext cx="46002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pecial Bullets" type="objTx">
  <p:cSld name="OBJECT_WITH_CAPTION_TEXT">
    <p:spTree>
      <p:nvGrpSpPr>
        <p:cNvPr id="1" name="Shape 57"/>
        <p:cNvGrpSpPr/>
        <p:nvPr/>
      </p:nvGrpSpPr>
      <p:grpSpPr>
        <a:xfrm>
          <a:off x="0" y="0"/>
          <a:ext cx="0" cy="0"/>
          <a:chOff x="0" y="0"/>
          <a:chExt cx="0" cy="0"/>
        </a:xfrm>
      </p:grpSpPr>
      <p:pic>
        <p:nvPicPr>
          <p:cNvPr id="58" name="Google Shape;58;p26" descr="Icon&#10;&#10;Description automatically generated with medium confidence"/>
          <p:cNvPicPr preferRelativeResize="0"/>
          <p:nvPr/>
        </p:nvPicPr>
        <p:blipFill rotWithShape="1">
          <a:blip r:embed="rId2">
            <a:alphaModFix/>
          </a:blip>
          <a:srcRect/>
          <a:stretch/>
        </p:blipFill>
        <p:spPr>
          <a:xfrm>
            <a:off x="0" y="5169780"/>
            <a:ext cx="4323786" cy="1688220"/>
          </a:xfrm>
          <a:prstGeom prst="rect">
            <a:avLst/>
          </a:prstGeom>
          <a:noFill/>
          <a:ln>
            <a:noFill/>
          </a:ln>
        </p:spPr>
      </p:pic>
      <p:sp>
        <p:nvSpPr>
          <p:cNvPr id="59" name="Google Shape;59;p26"/>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60" name="Google Shape;60;p26"/>
          <p:cNvSpPr txBox="1">
            <a:spLocks noGrp="1"/>
          </p:cNvSpPr>
          <p:nvPr>
            <p:ph type="body" idx="2"/>
          </p:nvPr>
        </p:nvSpPr>
        <p:spPr>
          <a:xfrm>
            <a:off x="7617000" y="1085550"/>
            <a:ext cx="3423900" cy="4356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1pPr>
            <a:lvl2pPr marL="914400" marR="0" lvl="1"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2pPr>
            <a:lvl3pPr marL="1371600" marR="0" lvl="2"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3pPr>
            <a:lvl4pPr marL="1828800" marR="0" lvl="3"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4pPr>
            <a:lvl5pPr marL="2286000" marR="0" lvl="4"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5pPr>
            <a:lvl6pPr marL="2743200" marR="0" lvl="5"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6pPr>
            <a:lvl7pPr marL="3200400" marR="0" lvl="6"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7pPr>
            <a:lvl8pPr marL="3657600" marR="0" lvl="7"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8pPr>
            <a:lvl9pPr marL="4114800" marR="0" lvl="8"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9pPr>
          </a:lstStyle>
          <a:p>
            <a:endParaRPr/>
          </a:p>
        </p:txBody>
      </p:sp>
      <p:pic>
        <p:nvPicPr>
          <p:cNvPr id="61" name="Google Shape;61;p26" descr="A picture containing icon&#10;&#10;Description automatically generated"/>
          <p:cNvPicPr preferRelativeResize="0"/>
          <p:nvPr/>
        </p:nvPicPr>
        <p:blipFill rotWithShape="1">
          <a:blip r:embed="rId3">
            <a:alphaModFix/>
          </a:blip>
          <a:srcRect/>
          <a:stretch/>
        </p:blipFill>
        <p:spPr>
          <a:xfrm>
            <a:off x="7028526" y="1101257"/>
            <a:ext cx="340615" cy="340615"/>
          </a:xfrm>
          <a:prstGeom prst="rect">
            <a:avLst/>
          </a:prstGeom>
          <a:noFill/>
          <a:ln>
            <a:noFill/>
          </a:ln>
        </p:spPr>
      </p:pic>
      <p:pic>
        <p:nvPicPr>
          <p:cNvPr id="62" name="Google Shape;62;p26" descr="Background pattern&#10;&#10;Description automatically generated"/>
          <p:cNvPicPr preferRelativeResize="0"/>
          <p:nvPr/>
        </p:nvPicPr>
        <p:blipFill rotWithShape="1">
          <a:blip r:embed="rId4">
            <a:alphaModFix/>
          </a:blip>
          <a:srcRect/>
          <a:stretch/>
        </p:blipFill>
        <p:spPr>
          <a:xfrm>
            <a:off x="7035545" y="1934040"/>
            <a:ext cx="340615" cy="340615"/>
          </a:xfrm>
          <a:prstGeom prst="rect">
            <a:avLst/>
          </a:prstGeom>
          <a:noFill/>
          <a:ln>
            <a:noFill/>
          </a:ln>
        </p:spPr>
      </p:pic>
      <p:pic>
        <p:nvPicPr>
          <p:cNvPr id="63" name="Google Shape;63;p26" descr="Pie chart&#10;&#10;Description automatically generated with low confidence"/>
          <p:cNvPicPr preferRelativeResize="0"/>
          <p:nvPr/>
        </p:nvPicPr>
        <p:blipFill rotWithShape="1">
          <a:blip r:embed="rId5">
            <a:alphaModFix/>
          </a:blip>
          <a:srcRect/>
          <a:stretch/>
        </p:blipFill>
        <p:spPr>
          <a:xfrm>
            <a:off x="7035545" y="2785873"/>
            <a:ext cx="340615" cy="340615"/>
          </a:xfrm>
          <a:prstGeom prst="rect">
            <a:avLst/>
          </a:prstGeom>
          <a:noFill/>
          <a:ln>
            <a:noFill/>
          </a:ln>
        </p:spPr>
      </p:pic>
      <p:pic>
        <p:nvPicPr>
          <p:cNvPr id="64" name="Google Shape;64;p26" descr="A picture containing traffic light, vector graphics&#10;&#10;Description automatically generated"/>
          <p:cNvPicPr preferRelativeResize="0"/>
          <p:nvPr/>
        </p:nvPicPr>
        <p:blipFill rotWithShape="1">
          <a:blip r:embed="rId6">
            <a:alphaModFix/>
          </a:blip>
          <a:srcRect/>
          <a:stretch/>
        </p:blipFill>
        <p:spPr>
          <a:xfrm>
            <a:off x="7035545" y="3647231"/>
            <a:ext cx="340615" cy="340615"/>
          </a:xfrm>
          <a:prstGeom prst="rect">
            <a:avLst/>
          </a:prstGeom>
          <a:noFill/>
          <a:ln>
            <a:noFill/>
          </a:ln>
        </p:spPr>
      </p:pic>
      <p:sp>
        <p:nvSpPr>
          <p:cNvPr id="65" name="Google Shape;65;p26"/>
          <p:cNvSpPr txBox="1">
            <a:spLocks noGrp="1"/>
          </p:cNvSpPr>
          <p:nvPr>
            <p:ph type="body" idx="3"/>
          </p:nvPr>
        </p:nvSpPr>
        <p:spPr>
          <a:xfrm>
            <a:off x="7617000" y="1886550"/>
            <a:ext cx="3423900" cy="4356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1pPr>
            <a:lvl2pPr marL="914400" marR="0" lvl="1"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2pPr>
            <a:lvl3pPr marL="1371600" marR="0" lvl="2"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3pPr>
            <a:lvl4pPr marL="1828800" marR="0" lvl="3"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4pPr>
            <a:lvl5pPr marL="2286000" marR="0" lvl="4"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5pPr>
            <a:lvl6pPr marL="2743200" marR="0" lvl="5"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6pPr>
            <a:lvl7pPr marL="3200400" marR="0" lvl="6"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7pPr>
            <a:lvl8pPr marL="3657600" marR="0" lvl="7"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8pPr>
            <a:lvl9pPr marL="4114800" marR="0" lvl="8"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9pPr>
          </a:lstStyle>
          <a:p>
            <a:endParaRPr/>
          </a:p>
        </p:txBody>
      </p:sp>
      <p:sp>
        <p:nvSpPr>
          <p:cNvPr id="66" name="Google Shape;66;p26"/>
          <p:cNvSpPr txBox="1">
            <a:spLocks noGrp="1"/>
          </p:cNvSpPr>
          <p:nvPr>
            <p:ph type="body" idx="4"/>
          </p:nvPr>
        </p:nvSpPr>
        <p:spPr>
          <a:xfrm>
            <a:off x="7617000" y="2738388"/>
            <a:ext cx="3423900" cy="4356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1pPr>
            <a:lvl2pPr marL="914400" marR="0" lvl="1"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2pPr>
            <a:lvl3pPr marL="1371600" marR="0" lvl="2"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3pPr>
            <a:lvl4pPr marL="1828800" marR="0" lvl="3"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4pPr>
            <a:lvl5pPr marL="2286000" marR="0" lvl="4"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5pPr>
            <a:lvl6pPr marL="2743200" marR="0" lvl="5"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6pPr>
            <a:lvl7pPr marL="3200400" marR="0" lvl="6"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7pPr>
            <a:lvl8pPr marL="3657600" marR="0" lvl="7"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8pPr>
            <a:lvl9pPr marL="4114800" marR="0" lvl="8"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9pPr>
          </a:lstStyle>
          <a:p>
            <a:endParaRPr/>
          </a:p>
        </p:txBody>
      </p:sp>
      <p:sp>
        <p:nvSpPr>
          <p:cNvPr id="67" name="Google Shape;67;p26"/>
          <p:cNvSpPr txBox="1">
            <a:spLocks noGrp="1"/>
          </p:cNvSpPr>
          <p:nvPr>
            <p:ph type="body" idx="5"/>
          </p:nvPr>
        </p:nvSpPr>
        <p:spPr>
          <a:xfrm>
            <a:off x="7617000" y="3590238"/>
            <a:ext cx="3423900" cy="4356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1pPr>
            <a:lvl2pPr marL="914400" marR="0" lvl="1"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2pPr>
            <a:lvl3pPr marL="1371600" marR="0" lvl="2"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3pPr>
            <a:lvl4pPr marL="1828800" marR="0" lvl="3"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4pPr>
            <a:lvl5pPr marL="2286000" marR="0" lvl="4"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5pPr>
            <a:lvl6pPr marL="2743200" marR="0" lvl="5"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6pPr>
            <a:lvl7pPr marL="3200400" marR="0" lvl="6"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7pPr>
            <a:lvl8pPr marL="3657600" marR="0" lvl="7"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8pPr>
            <a:lvl9pPr marL="4114800" marR="0" lvl="8"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9pPr>
          </a:lstStyle>
          <a:p>
            <a:endParaRPr/>
          </a:p>
        </p:txBody>
      </p:sp>
      <p:sp>
        <p:nvSpPr>
          <p:cNvPr id="68" name="Google Shape;68;p26"/>
          <p:cNvSpPr txBox="1">
            <a:spLocks noGrp="1"/>
          </p:cNvSpPr>
          <p:nvPr>
            <p:ph type="body" idx="6"/>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type="vertTx">
  <p:cSld name="VERTICAL_TEXT">
    <p:spTree>
      <p:nvGrpSpPr>
        <p:cNvPr id="1" name="Shape 69"/>
        <p:cNvGrpSpPr/>
        <p:nvPr/>
      </p:nvGrpSpPr>
      <p:grpSpPr>
        <a:xfrm>
          <a:off x="0" y="0"/>
          <a:ext cx="0" cy="0"/>
          <a:chOff x="0" y="0"/>
          <a:chExt cx="0" cy="0"/>
        </a:xfrm>
      </p:grpSpPr>
      <p:pic>
        <p:nvPicPr>
          <p:cNvPr id="70" name="Google Shape;70;p27" descr="Icon&#10;&#10;Description automatically generated"/>
          <p:cNvPicPr preferRelativeResize="0"/>
          <p:nvPr/>
        </p:nvPicPr>
        <p:blipFill rotWithShape="1">
          <a:blip r:embed="rId2">
            <a:alphaModFix/>
          </a:blip>
          <a:srcRect/>
          <a:stretch/>
        </p:blipFill>
        <p:spPr>
          <a:xfrm>
            <a:off x="9025674" y="505605"/>
            <a:ext cx="2137626" cy="2137626"/>
          </a:xfrm>
          <a:prstGeom prst="rect">
            <a:avLst/>
          </a:prstGeom>
          <a:noFill/>
          <a:ln>
            <a:noFill/>
          </a:ln>
        </p:spPr>
      </p:pic>
      <p:pic>
        <p:nvPicPr>
          <p:cNvPr id="71" name="Google Shape;71;p27" descr="Icon&#10;&#10;Description automatically generated"/>
          <p:cNvPicPr preferRelativeResize="0"/>
          <p:nvPr/>
        </p:nvPicPr>
        <p:blipFill rotWithShape="1">
          <a:blip r:embed="rId3">
            <a:alphaModFix/>
          </a:blip>
          <a:srcRect/>
          <a:stretch/>
        </p:blipFill>
        <p:spPr>
          <a:xfrm>
            <a:off x="5063" y="5169780"/>
            <a:ext cx="5085064" cy="1703131"/>
          </a:xfrm>
          <a:prstGeom prst="rect">
            <a:avLst/>
          </a:prstGeom>
          <a:noFill/>
          <a:ln>
            <a:noFill/>
          </a:ln>
        </p:spPr>
      </p:pic>
      <p:sp>
        <p:nvSpPr>
          <p:cNvPr id="72" name="Google Shape;72;p27"/>
          <p:cNvSpPr txBox="1">
            <a:spLocks noGrp="1"/>
          </p:cNvSpPr>
          <p:nvPr>
            <p:ph type="subTitle" idx="1"/>
          </p:nvPr>
        </p:nvSpPr>
        <p:spPr>
          <a:xfrm>
            <a:off x="999851" y="3620375"/>
            <a:ext cx="5928600" cy="8694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73" name="Google Shape;73;p27"/>
          <p:cNvSpPr txBox="1">
            <a:spLocks noGrp="1"/>
          </p:cNvSpPr>
          <p:nvPr>
            <p:ph type="title"/>
          </p:nvPr>
        </p:nvSpPr>
        <p:spPr>
          <a:xfrm>
            <a:off x="999050" y="862475"/>
            <a:ext cx="6614100" cy="14523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3600"/>
              <a:buFont typeface="Arial"/>
              <a:buNone/>
              <a:defRPr sz="36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 Image 1">
  <p:cSld name="BLANK_1">
    <p:spTree>
      <p:nvGrpSpPr>
        <p:cNvPr id="1" name="Shape 74"/>
        <p:cNvGrpSpPr/>
        <p:nvPr/>
      </p:nvGrpSpPr>
      <p:grpSpPr>
        <a:xfrm>
          <a:off x="0" y="0"/>
          <a:ext cx="0" cy="0"/>
          <a:chOff x="0" y="0"/>
          <a:chExt cx="0" cy="0"/>
        </a:xfrm>
      </p:grpSpPr>
      <p:pic>
        <p:nvPicPr>
          <p:cNvPr id="75" name="Google Shape;75;ge4609b336f_0_304" descr="Icon&#10;&#10;Description automatically generated"/>
          <p:cNvPicPr preferRelativeResize="0"/>
          <p:nvPr/>
        </p:nvPicPr>
        <p:blipFill rotWithShape="1">
          <a:blip r:embed="rId2">
            <a:alphaModFix/>
          </a:blip>
          <a:srcRect/>
          <a:stretch/>
        </p:blipFill>
        <p:spPr>
          <a:xfrm>
            <a:off x="5063" y="5169780"/>
            <a:ext cx="5085064" cy="1703131"/>
          </a:xfrm>
          <a:prstGeom prst="rect">
            <a:avLst/>
          </a:prstGeom>
          <a:noFill/>
          <a:ln>
            <a:noFill/>
          </a:ln>
        </p:spPr>
      </p:pic>
      <p:sp>
        <p:nvSpPr>
          <p:cNvPr id="76" name="Google Shape;76;ge4609b336f_0_304"/>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77" name="Google Shape;77;ge4609b336f_0_304"/>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without splitter">
  <p:cSld name="TITLE_1">
    <p:bg>
      <p:bgPr>
        <a:solidFill>
          <a:schemeClr val="dk1"/>
        </a:solidFill>
        <a:effectLst/>
      </p:bgPr>
    </p:bg>
    <p:spTree>
      <p:nvGrpSpPr>
        <p:cNvPr id="1" name="Shape 78"/>
        <p:cNvGrpSpPr/>
        <p:nvPr/>
      </p:nvGrpSpPr>
      <p:grpSpPr>
        <a:xfrm>
          <a:off x="0" y="0"/>
          <a:ext cx="0" cy="0"/>
          <a:chOff x="0" y="0"/>
          <a:chExt cx="0" cy="0"/>
        </a:xfrm>
      </p:grpSpPr>
      <p:sp>
        <p:nvSpPr>
          <p:cNvPr id="79" name="Google Shape;79;ge4609b336f_0_69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ge4609b336f_0_696"/>
          <p:cNvSpPr/>
          <p:nvPr/>
        </p:nvSpPr>
        <p:spPr>
          <a:xfrm>
            <a:off x="0" y="-16267"/>
            <a:ext cx="12192000" cy="105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ge4609b336f_0_696"/>
          <p:cNvSpPr/>
          <p:nvPr/>
        </p:nvSpPr>
        <p:spPr>
          <a:xfrm>
            <a:off x="0" y="6742433"/>
            <a:ext cx="12192000" cy="11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 name="Google Shape;82;ge4609b336f_0_696"/>
          <p:cNvPicPr preferRelativeResize="0"/>
          <p:nvPr/>
        </p:nvPicPr>
        <p:blipFill rotWithShape="1">
          <a:blip r:embed="rId2">
            <a:alphaModFix/>
          </a:blip>
          <a:srcRect/>
          <a:stretch/>
        </p:blipFill>
        <p:spPr>
          <a:xfrm>
            <a:off x="9976200" y="64025"/>
            <a:ext cx="2052101" cy="899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s" type="picTx">
  <p:cSld name="PICTURE_WITH_CAPTION_TEXT">
    <p:spTree>
      <p:nvGrpSpPr>
        <p:cNvPr id="1" name="Shape 13"/>
        <p:cNvGrpSpPr/>
        <p:nvPr/>
      </p:nvGrpSpPr>
      <p:grpSpPr>
        <a:xfrm>
          <a:off x="0" y="0"/>
          <a:ext cx="0" cy="0"/>
          <a:chOff x="0" y="0"/>
          <a:chExt cx="0" cy="0"/>
        </a:xfrm>
      </p:grpSpPr>
      <p:pic>
        <p:nvPicPr>
          <p:cNvPr id="14" name="Google Shape;14;p23" descr="Icon&#10;&#10;Description automatically generated with medium confidence"/>
          <p:cNvPicPr preferRelativeResize="0"/>
          <p:nvPr/>
        </p:nvPicPr>
        <p:blipFill rotWithShape="1">
          <a:blip r:embed="rId2">
            <a:alphaModFix/>
          </a:blip>
          <a:srcRect/>
          <a:stretch/>
        </p:blipFill>
        <p:spPr>
          <a:xfrm>
            <a:off x="0" y="5169780"/>
            <a:ext cx="4323786" cy="1688220"/>
          </a:xfrm>
          <a:prstGeom prst="rect">
            <a:avLst/>
          </a:prstGeom>
          <a:noFill/>
          <a:ln>
            <a:noFill/>
          </a:ln>
        </p:spPr>
      </p:pic>
      <p:sp>
        <p:nvSpPr>
          <p:cNvPr id="15" name="Google Shape;15;p23"/>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16" name="Google Shape;16;p23"/>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
        <p:nvSpPr>
          <p:cNvPr id="17" name="Google Shape;17;p23"/>
          <p:cNvSpPr txBox="1">
            <a:spLocks noGrp="1"/>
          </p:cNvSpPr>
          <p:nvPr>
            <p:ph type="body" idx="3"/>
          </p:nvPr>
        </p:nvSpPr>
        <p:spPr>
          <a:xfrm>
            <a:off x="6988900" y="1009353"/>
            <a:ext cx="4051800" cy="31731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1pPr>
            <a:lvl2pPr marL="914400" marR="0" lvl="1"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2pPr>
            <a:lvl3pPr marL="1371600" marR="0" lvl="2"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3pPr>
            <a:lvl4pPr marL="1828800" marR="0" lvl="3"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4pPr>
            <a:lvl5pPr marL="2286000" marR="0" lvl="4"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5pPr>
            <a:lvl6pPr marL="2743200" marR="0" lvl="5"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6pPr>
            <a:lvl7pPr marL="3200400" marR="0" lvl="6"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7pPr>
            <a:lvl8pPr marL="3657600" marR="0" lvl="7"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8pPr>
            <a:lvl9pPr marL="4114800" marR="0" lvl="8" indent="-317500" algn="l" rtl="0">
              <a:lnSpc>
                <a:spcPct val="110000"/>
              </a:lnSpc>
              <a:spcBef>
                <a:spcPts val="0"/>
              </a:spcBef>
              <a:spcAft>
                <a:spcPts val="0"/>
              </a:spcAft>
              <a:buClr>
                <a:srgbClr val="FF2620"/>
              </a:buClr>
              <a:buSzPts val="1400"/>
              <a:buFont typeface="Arial"/>
              <a:buChar char="●"/>
              <a:defRPr sz="1400" b="1"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peaker info" type="twoObj">
  <p:cSld name="TWO_OBJECTS">
    <p:spTree>
      <p:nvGrpSpPr>
        <p:cNvPr id="1" name="Shape 18"/>
        <p:cNvGrpSpPr/>
        <p:nvPr/>
      </p:nvGrpSpPr>
      <p:grpSpPr>
        <a:xfrm>
          <a:off x="0" y="0"/>
          <a:ext cx="0" cy="0"/>
          <a:chOff x="0" y="0"/>
          <a:chExt cx="0" cy="0"/>
        </a:xfrm>
      </p:grpSpPr>
      <p:pic>
        <p:nvPicPr>
          <p:cNvPr id="19" name="Google Shape;19;p21" descr="Icon&#10;&#10;Description automatically generated with low confidence"/>
          <p:cNvPicPr preferRelativeResize="0"/>
          <p:nvPr/>
        </p:nvPicPr>
        <p:blipFill rotWithShape="1">
          <a:blip r:embed="rId2">
            <a:alphaModFix/>
          </a:blip>
          <a:srcRect/>
          <a:stretch/>
        </p:blipFill>
        <p:spPr>
          <a:xfrm>
            <a:off x="7052733" y="0"/>
            <a:ext cx="5152310" cy="5164666"/>
          </a:xfrm>
          <a:prstGeom prst="rect">
            <a:avLst/>
          </a:prstGeom>
          <a:noFill/>
          <a:ln>
            <a:noFill/>
          </a:ln>
        </p:spPr>
      </p:pic>
      <p:pic>
        <p:nvPicPr>
          <p:cNvPr id="20" name="Google Shape;20;p21" descr="Icon&#10;&#10;Description automatically generated"/>
          <p:cNvPicPr preferRelativeResize="0"/>
          <p:nvPr/>
        </p:nvPicPr>
        <p:blipFill rotWithShape="1">
          <a:blip r:embed="rId3">
            <a:alphaModFix/>
          </a:blip>
          <a:srcRect/>
          <a:stretch/>
        </p:blipFill>
        <p:spPr>
          <a:xfrm>
            <a:off x="5063" y="5169780"/>
            <a:ext cx="5085064" cy="1703131"/>
          </a:xfrm>
          <a:prstGeom prst="rect">
            <a:avLst/>
          </a:prstGeom>
          <a:noFill/>
          <a:ln>
            <a:noFill/>
          </a:ln>
        </p:spPr>
      </p:pic>
      <p:sp>
        <p:nvSpPr>
          <p:cNvPr id="21" name="Google Shape;21;p21"/>
          <p:cNvSpPr txBox="1">
            <a:spLocks noGrp="1"/>
          </p:cNvSpPr>
          <p:nvPr>
            <p:ph type="subTitle" idx="1"/>
          </p:nvPr>
        </p:nvSpPr>
        <p:spPr>
          <a:xfrm>
            <a:off x="990640" y="928900"/>
            <a:ext cx="65391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22" name="Google Shape;22;p21"/>
          <p:cNvSpPr txBox="1">
            <a:spLocks noGrp="1"/>
          </p:cNvSpPr>
          <p:nvPr>
            <p:ph type="body" idx="2"/>
          </p:nvPr>
        </p:nvSpPr>
        <p:spPr>
          <a:xfrm>
            <a:off x="989800" y="2277325"/>
            <a:ext cx="65391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type="secHead">
  <p:cSld name="SECTION_HEADER">
    <p:spTree>
      <p:nvGrpSpPr>
        <p:cNvPr id="1" name="Shape 23"/>
        <p:cNvGrpSpPr/>
        <p:nvPr/>
      </p:nvGrpSpPr>
      <p:grpSpPr>
        <a:xfrm>
          <a:off x="0" y="0"/>
          <a:ext cx="0" cy="0"/>
          <a:chOff x="0" y="0"/>
          <a:chExt cx="0" cy="0"/>
        </a:xfrm>
      </p:grpSpPr>
      <p:pic>
        <p:nvPicPr>
          <p:cNvPr id="24" name="Google Shape;24;p19" descr="Icon&#10;&#10;Description automatically generated"/>
          <p:cNvPicPr preferRelativeResize="0"/>
          <p:nvPr/>
        </p:nvPicPr>
        <p:blipFill rotWithShape="1">
          <a:blip r:embed="rId2">
            <a:alphaModFix/>
          </a:blip>
          <a:srcRect/>
          <a:stretch/>
        </p:blipFill>
        <p:spPr>
          <a:xfrm>
            <a:off x="5063" y="5169780"/>
            <a:ext cx="5085064" cy="1703131"/>
          </a:xfrm>
          <a:prstGeom prst="rect">
            <a:avLst/>
          </a:prstGeom>
          <a:noFill/>
          <a:ln>
            <a:noFill/>
          </a:ln>
        </p:spPr>
      </p:pic>
      <p:pic>
        <p:nvPicPr>
          <p:cNvPr id="25" name="Google Shape;25;p19" descr="Icon&#10;&#10;Description automatically generated"/>
          <p:cNvPicPr preferRelativeResize="0"/>
          <p:nvPr/>
        </p:nvPicPr>
        <p:blipFill rotWithShape="1">
          <a:blip r:embed="rId3">
            <a:alphaModFix/>
          </a:blip>
          <a:srcRect/>
          <a:stretch/>
        </p:blipFill>
        <p:spPr>
          <a:xfrm>
            <a:off x="7044752" y="0"/>
            <a:ext cx="5152310" cy="5164666"/>
          </a:xfrm>
          <a:prstGeom prst="rect">
            <a:avLst/>
          </a:prstGeom>
          <a:noFill/>
          <a:ln>
            <a:noFill/>
          </a:ln>
        </p:spPr>
      </p:pic>
      <p:sp>
        <p:nvSpPr>
          <p:cNvPr id="26" name="Google Shape;26;p19"/>
          <p:cNvSpPr txBox="1">
            <a:spLocks noGrp="1"/>
          </p:cNvSpPr>
          <p:nvPr>
            <p:ph type="title"/>
          </p:nvPr>
        </p:nvSpPr>
        <p:spPr>
          <a:xfrm>
            <a:off x="978350" y="871075"/>
            <a:ext cx="6227700" cy="14613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2pPr>
            <a:lvl3pPr marR="0" lvl="2"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3pPr>
            <a:lvl4pPr marR="0" lvl="3"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4pPr>
            <a:lvl5pPr marR="0" lvl="4"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5pPr>
            <a:lvl6pPr marR="0" lvl="5"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6pPr>
            <a:lvl7pPr marR="0" lvl="6"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7pPr>
            <a:lvl8pPr marR="0" lvl="7"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8pPr>
            <a:lvl9pPr marR="0" lvl="8" algn="l" rtl="0">
              <a:lnSpc>
                <a:spcPct val="110000"/>
              </a:lnSpc>
              <a:spcBef>
                <a:spcPts val="0"/>
              </a:spcBef>
              <a:spcAft>
                <a:spcPts val="0"/>
              </a:spcAft>
              <a:buClr>
                <a:srgbClr val="FFFFFF"/>
              </a:buClr>
              <a:buSzPts val="4000"/>
              <a:buFont typeface="Arial"/>
              <a:buNone/>
              <a:defRPr sz="4000" b="0" i="0" u="none" strike="noStrike" cap="none">
                <a:solidFill>
                  <a:srgbClr val="FFFFFF"/>
                </a:solidFill>
                <a:latin typeface="Arial"/>
                <a:ea typeface="Arial"/>
                <a:cs typeface="Arial"/>
                <a:sym typeface="Arial"/>
              </a:defRPr>
            </a:lvl9pPr>
          </a:lstStyle>
          <a:p>
            <a:endParaRPr/>
          </a:p>
        </p:txBody>
      </p:sp>
      <p:sp>
        <p:nvSpPr>
          <p:cNvPr id="27" name="Google Shape;27;p19"/>
          <p:cNvSpPr txBox="1">
            <a:spLocks noGrp="1"/>
          </p:cNvSpPr>
          <p:nvPr>
            <p:ph type="subTitle" idx="1"/>
          </p:nvPr>
        </p:nvSpPr>
        <p:spPr>
          <a:xfrm>
            <a:off x="990600" y="2556950"/>
            <a:ext cx="4245000" cy="7215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28" name="Google Shape;28;p19"/>
          <p:cNvPicPr preferRelativeResize="0"/>
          <p:nvPr/>
        </p:nvPicPr>
        <p:blipFill rotWithShape="1">
          <a:blip r:embed="rId4">
            <a:alphaModFix/>
          </a:blip>
          <a:srcRect/>
          <a:stretch/>
        </p:blipFill>
        <p:spPr>
          <a:xfrm>
            <a:off x="8834625" y="5859175"/>
            <a:ext cx="3156150" cy="526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 Image" type="blank">
  <p:cSld name="BLANK">
    <p:spTree>
      <p:nvGrpSpPr>
        <p:cNvPr id="1" name="Shape 29"/>
        <p:cNvGrpSpPr/>
        <p:nvPr/>
      </p:nvGrpSpPr>
      <p:grpSpPr>
        <a:xfrm>
          <a:off x="0" y="0"/>
          <a:ext cx="0" cy="0"/>
          <a:chOff x="0" y="0"/>
          <a:chExt cx="0" cy="0"/>
        </a:xfrm>
      </p:grpSpPr>
      <p:pic>
        <p:nvPicPr>
          <p:cNvPr id="30" name="Google Shape;30;p22" descr="Icon&#10;&#10;Description automatically generated"/>
          <p:cNvPicPr preferRelativeResize="0"/>
          <p:nvPr/>
        </p:nvPicPr>
        <p:blipFill rotWithShape="1">
          <a:blip r:embed="rId2">
            <a:alphaModFix/>
          </a:blip>
          <a:srcRect/>
          <a:stretch/>
        </p:blipFill>
        <p:spPr>
          <a:xfrm>
            <a:off x="5063" y="5169780"/>
            <a:ext cx="5085064" cy="1703131"/>
          </a:xfrm>
          <a:prstGeom prst="rect">
            <a:avLst/>
          </a:prstGeom>
          <a:noFill/>
          <a:ln>
            <a:noFill/>
          </a:ln>
        </p:spPr>
      </p:pic>
      <p:sp>
        <p:nvSpPr>
          <p:cNvPr id="31" name="Google Shape;31;p22"/>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32" name="Google Shape;32;p22"/>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 Image 2">
  <p:cSld name="BLANK_2">
    <p:spTree>
      <p:nvGrpSpPr>
        <p:cNvPr id="1" name="Shape 33"/>
        <p:cNvGrpSpPr/>
        <p:nvPr/>
      </p:nvGrpSpPr>
      <p:grpSpPr>
        <a:xfrm>
          <a:off x="0" y="0"/>
          <a:ext cx="0" cy="0"/>
          <a:chOff x="0" y="0"/>
          <a:chExt cx="0" cy="0"/>
        </a:xfrm>
      </p:grpSpPr>
      <p:pic>
        <p:nvPicPr>
          <p:cNvPr id="34" name="Google Shape;34;ge4609b336f_0_406" descr="Icon&#10;&#10;Description automatically generated"/>
          <p:cNvPicPr preferRelativeResize="0"/>
          <p:nvPr/>
        </p:nvPicPr>
        <p:blipFill rotWithShape="1">
          <a:blip r:embed="rId2">
            <a:alphaModFix/>
          </a:blip>
          <a:srcRect/>
          <a:stretch/>
        </p:blipFill>
        <p:spPr>
          <a:xfrm>
            <a:off x="5063" y="5169780"/>
            <a:ext cx="5085064" cy="1703131"/>
          </a:xfrm>
          <a:prstGeom prst="rect">
            <a:avLst/>
          </a:prstGeom>
          <a:noFill/>
          <a:ln>
            <a:noFill/>
          </a:ln>
        </p:spPr>
      </p:pic>
      <p:sp>
        <p:nvSpPr>
          <p:cNvPr id="35" name="Google Shape;35;ge4609b336f_0_406"/>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1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36" name="Google Shape;36;ge4609b336f_0_406"/>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sentation Title Slide / Cover" type="title">
  <p:cSld name="TITLE">
    <p:spTree>
      <p:nvGrpSpPr>
        <p:cNvPr id="1" name="Shape 37"/>
        <p:cNvGrpSpPr/>
        <p:nvPr/>
      </p:nvGrpSpPr>
      <p:grpSpPr>
        <a:xfrm>
          <a:off x="0" y="0"/>
          <a:ext cx="0" cy="0"/>
          <a:chOff x="0" y="0"/>
          <a:chExt cx="0" cy="0"/>
        </a:xfrm>
      </p:grpSpPr>
      <p:pic>
        <p:nvPicPr>
          <p:cNvPr id="38" name="Google Shape;38;p18"/>
          <p:cNvPicPr preferRelativeResize="0"/>
          <p:nvPr/>
        </p:nvPicPr>
        <p:blipFill rotWithShape="1">
          <a:blip r:embed="rId2">
            <a:alphaModFix/>
          </a:blip>
          <a:srcRect/>
          <a:stretch/>
        </p:blipFill>
        <p:spPr>
          <a:xfrm>
            <a:off x="5362453" y="0"/>
            <a:ext cx="6829542" cy="6857998"/>
          </a:xfrm>
          <a:prstGeom prst="rect">
            <a:avLst/>
          </a:prstGeom>
          <a:noFill/>
          <a:ln>
            <a:noFill/>
          </a:ln>
        </p:spPr>
      </p:pic>
      <p:sp>
        <p:nvSpPr>
          <p:cNvPr id="39" name="Google Shape;39;p18"/>
          <p:cNvSpPr txBox="1">
            <a:spLocks noGrp="1"/>
          </p:cNvSpPr>
          <p:nvPr>
            <p:ph type="title"/>
          </p:nvPr>
        </p:nvSpPr>
        <p:spPr>
          <a:xfrm>
            <a:off x="990600" y="890225"/>
            <a:ext cx="5985000" cy="266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5600"/>
              <a:buFont typeface="Arial"/>
              <a:buNone/>
              <a:defRPr sz="56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ype="twoTxTwoObj">
  <p:cSld name="TWO_OBJECTS_WITH_TEXT">
    <p:spTree>
      <p:nvGrpSpPr>
        <p:cNvPr id="1" name="Shape 40"/>
        <p:cNvGrpSpPr/>
        <p:nvPr/>
      </p:nvGrpSpPr>
      <p:grpSpPr>
        <a:xfrm>
          <a:off x="0" y="0"/>
          <a:ext cx="0" cy="0"/>
          <a:chOff x="0" y="0"/>
          <a:chExt cx="0" cy="0"/>
        </a:xfrm>
      </p:grpSpPr>
      <p:pic>
        <p:nvPicPr>
          <p:cNvPr id="41" name="Google Shape;41;p20"/>
          <p:cNvPicPr preferRelativeResize="0"/>
          <p:nvPr/>
        </p:nvPicPr>
        <p:blipFill rotWithShape="1">
          <a:blip r:embed="rId2">
            <a:alphaModFix/>
          </a:blip>
          <a:srcRect/>
          <a:stretch/>
        </p:blipFill>
        <p:spPr>
          <a:xfrm>
            <a:off x="8834625" y="5859175"/>
            <a:ext cx="3156150" cy="526025"/>
          </a:xfrm>
          <a:prstGeom prst="rect">
            <a:avLst/>
          </a:prstGeom>
          <a:noFill/>
          <a:ln>
            <a:noFill/>
          </a:ln>
        </p:spPr>
      </p:pic>
      <p:pic>
        <p:nvPicPr>
          <p:cNvPr id="42" name="Google Shape;42;p20" descr="Icon&#10;&#10;Description automatically generated"/>
          <p:cNvPicPr preferRelativeResize="0"/>
          <p:nvPr/>
        </p:nvPicPr>
        <p:blipFill rotWithShape="1">
          <a:blip r:embed="rId3">
            <a:alphaModFix/>
          </a:blip>
          <a:srcRect/>
          <a:stretch/>
        </p:blipFill>
        <p:spPr>
          <a:xfrm>
            <a:off x="7044752" y="0"/>
            <a:ext cx="5152310" cy="5164666"/>
          </a:xfrm>
          <a:prstGeom prst="rect">
            <a:avLst/>
          </a:prstGeom>
          <a:noFill/>
          <a:ln>
            <a:noFill/>
          </a:ln>
        </p:spPr>
      </p:pic>
      <p:pic>
        <p:nvPicPr>
          <p:cNvPr id="43" name="Google Shape;43;p20" descr="A picture containing icon&#10;&#10;Description automatically generated"/>
          <p:cNvPicPr preferRelativeResize="0"/>
          <p:nvPr/>
        </p:nvPicPr>
        <p:blipFill rotWithShape="1">
          <a:blip r:embed="rId4">
            <a:alphaModFix/>
          </a:blip>
          <a:srcRect/>
          <a:stretch/>
        </p:blipFill>
        <p:spPr>
          <a:xfrm>
            <a:off x="-13448" y="5164666"/>
            <a:ext cx="4336885" cy="1693334"/>
          </a:xfrm>
          <a:prstGeom prst="rect">
            <a:avLst/>
          </a:prstGeom>
          <a:noFill/>
          <a:ln>
            <a:noFill/>
          </a:ln>
        </p:spPr>
      </p:pic>
      <p:sp>
        <p:nvSpPr>
          <p:cNvPr id="44" name="Google Shape;44;p20"/>
          <p:cNvSpPr txBox="1">
            <a:spLocks noGrp="1"/>
          </p:cNvSpPr>
          <p:nvPr>
            <p:ph type="subTitle" idx="1"/>
          </p:nvPr>
        </p:nvSpPr>
        <p:spPr>
          <a:xfrm>
            <a:off x="990640" y="928900"/>
            <a:ext cx="6539100" cy="721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sp>
        <p:nvSpPr>
          <p:cNvPr id="45" name="Google Shape;45;p20"/>
          <p:cNvSpPr txBox="1">
            <a:spLocks noGrp="1"/>
          </p:cNvSpPr>
          <p:nvPr>
            <p:ph type="body" idx="2"/>
          </p:nvPr>
        </p:nvSpPr>
        <p:spPr>
          <a:xfrm>
            <a:off x="989800" y="1896325"/>
            <a:ext cx="6539100" cy="232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0000"/>
              </a:lnSpc>
              <a:spcBef>
                <a:spcPts val="0"/>
              </a:spcBef>
              <a:spcAft>
                <a:spcPts val="0"/>
              </a:spcAft>
              <a:buClr>
                <a:srgbClr val="FF2620"/>
              </a:buClr>
              <a:buSzPts val="1400"/>
              <a:buFont typeface="Arial"/>
              <a:buChar char="●"/>
              <a:defRPr sz="1400" b="0" i="0" u="none" strike="noStrike" cap="none">
                <a:solidFill>
                  <a:srgbClr val="FFFFFF"/>
                </a:solidFill>
                <a:latin typeface="Arial"/>
                <a:ea typeface="Arial"/>
                <a:cs typeface="Arial"/>
                <a:sym typeface="Arial"/>
              </a:defRPr>
            </a:lvl1pPr>
            <a:lvl2pPr marL="914400" marR="0" lvl="1"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2pPr>
            <a:lvl3pPr marL="1371600" marR="0" lvl="2" indent="-311150" algn="l" rtl="0">
              <a:lnSpc>
                <a:spcPct val="110000"/>
              </a:lnSpc>
              <a:spcBef>
                <a:spcPts val="0"/>
              </a:spcBef>
              <a:spcAft>
                <a:spcPts val="0"/>
              </a:spcAft>
              <a:buClr>
                <a:srgbClr val="FF2620"/>
              </a:buClr>
              <a:buSzPts val="1300"/>
              <a:buFont typeface="Arial"/>
              <a:buChar char="■"/>
              <a:defRPr sz="1300" b="0" i="0" u="none" strike="noStrike" cap="none">
                <a:solidFill>
                  <a:srgbClr val="FFFFFF"/>
                </a:solidFill>
                <a:latin typeface="Arial"/>
                <a:ea typeface="Arial"/>
                <a:cs typeface="Arial"/>
                <a:sym typeface="Arial"/>
              </a:defRPr>
            </a:lvl3pPr>
            <a:lvl4pPr marL="1828800" marR="0" lvl="3"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4pPr>
            <a:lvl5pPr marL="2286000" marR="0" lvl="4"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5pPr>
            <a:lvl6pPr marL="2743200" marR="0" lvl="5"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6pPr>
            <a:lvl7pPr marL="3200400" marR="0" lvl="6"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7pPr>
            <a:lvl8pPr marL="3657600" marR="0" lvl="7"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8pPr>
            <a:lvl9pPr marL="4114800" marR="0" lvl="8" indent="-304800" algn="l" rtl="0">
              <a:lnSpc>
                <a:spcPct val="110000"/>
              </a:lnSpc>
              <a:spcBef>
                <a:spcPts val="0"/>
              </a:spcBef>
              <a:spcAft>
                <a:spcPts val="0"/>
              </a:spcAft>
              <a:buClr>
                <a:srgbClr val="FF2620"/>
              </a:buClr>
              <a:buSzPts val="1200"/>
              <a:buFont typeface="Arial"/>
              <a:buChar char="■"/>
              <a:defRPr sz="12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 you + Contact / Last slide" type="vertTitleAndTx">
  <p:cSld name="VERTICAL_TITLE_AND_VERTICAL_TEXT">
    <p:spTree>
      <p:nvGrpSpPr>
        <p:cNvPr id="1" name="Shape 46"/>
        <p:cNvGrpSpPr/>
        <p:nvPr/>
      </p:nvGrpSpPr>
      <p:grpSpPr>
        <a:xfrm>
          <a:off x="0" y="0"/>
          <a:ext cx="0" cy="0"/>
          <a:chOff x="0" y="0"/>
          <a:chExt cx="0" cy="0"/>
        </a:xfrm>
      </p:grpSpPr>
      <p:pic>
        <p:nvPicPr>
          <p:cNvPr id="47" name="Google Shape;47;p24"/>
          <p:cNvPicPr preferRelativeResize="0"/>
          <p:nvPr/>
        </p:nvPicPr>
        <p:blipFill rotWithShape="1">
          <a:blip r:embed="rId2">
            <a:alphaModFix/>
          </a:blip>
          <a:srcRect/>
          <a:stretch/>
        </p:blipFill>
        <p:spPr>
          <a:xfrm>
            <a:off x="5362453" y="0"/>
            <a:ext cx="6829542" cy="6857998"/>
          </a:xfrm>
          <a:prstGeom prst="rect">
            <a:avLst/>
          </a:prstGeom>
          <a:noFill/>
          <a:ln>
            <a:noFill/>
          </a:ln>
        </p:spPr>
      </p:pic>
      <p:pic>
        <p:nvPicPr>
          <p:cNvPr id="48" name="Google Shape;48;p24"/>
          <p:cNvPicPr preferRelativeResize="0"/>
          <p:nvPr/>
        </p:nvPicPr>
        <p:blipFill rotWithShape="1">
          <a:blip r:embed="rId3">
            <a:alphaModFix/>
          </a:blip>
          <a:srcRect/>
          <a:stretch/>
        </p:blipFill>
        <p:spPr>
          <a:xfrm>
            <a:off x="990600" y="5830425"/>
            <a:ext cx="3375476" cy="562575"/>
          </a:xfrm>
          <a:prstGeom prst="rect">
            <a:avLst/>
          </a:prstGeom>
          <a:noFill/>
          <a:ln>
            <a:noFill/>
          </a:ln>
        </p:spPr>
      </p:pic>
      <p:sp>
        <p:nvSpPr>
          <p:cNvPr id="49" name="Google Shape;49;p24"/>
          <p:cNvSpPr txBox="1">
            <a:spLocks noGrp="1"/>
          </p:cNvSpPr>
          <p:nvPr>
            <p:ph type="subTitle" idx="1"/>
          </p:nvPr>
        </p:nvSpPr>
        <p:spPr>
          <a:xfrm>
            <a:off x="1008300" y="2049202"/>
            <a:ext cx="6530700" cy="869400"/>
          </a:xfrm>
          <a:prstGeom prst="rect">
            <a:avLst/>
          </a:prstGeom>
          <a:noFill/>
          <a:ln>
            <a:noFill/>
          </a:ln>
        </p:spPr>
        <p:txBody>
          <a:bodyPr spcFirstLastPara="1" wrap="square" lIns="91425" tIns="91425" rIns="91425" bIns="91425" anchor="t" anchorCtr="0">
            <a:noAutofit/>
          </a:bodyPr>
          <a:lstStyle>
            <a:lvl1pPr marR="0" lvl="0" algn="l" rtl="0">
              <a:lnSpc>
                <a:spcPct val="11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10000"/>
              </a:lnSpc>
              <a:spcBef>
                <a:spcPts val="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50" name="Google Shape;50;p24"/>
          <p:cNvSpPr txBox="1"/>
          <p:nvPr/>
        </p:nvSpPr>
        <p:spPr>
          <a:xfrm>
            <a:off x="989800" y="857600"/>
            <a:ext cx="59943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600"/>
              <a:buFont typeface="Arial"/>
              <a:buNone/>
            </a:pPr>
            <a:r>
              <a:rPr lang="en-US" sz="5600" b="0" i="0" u="none" strike="noStrike" cap="none">
                <a:solidFill>
                  <a:schemeClr val="lt1"/>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1F3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dis.io"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towardsdatascience.com/bert-explained-state-of-the-art-language-model-for-nlp-f8b21a9b627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pplied-knowledge-systems/the-pattern-api/blob/426f05258d8036a98e2545005268129a95af22a3/qasearch/qa_redisai_gear_map_keymiss_np.py#L21"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pplied-knowledge-systems/the-pattern-api/blob/426f05258d8036a98e2545005268129a95af22a3/qasearch/qa_redisai_gear_map_keymiss_np.py#L33"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hyperlink" Target="https://developer.redislabs.com/howtos/nlp/" TargetMode="External"/><Relationship Id="rId3" Type="http://schemas.openxmlformats.org/officeDocument/2006/relationships/hyperlink" Target="https://github.com/applied-knowledge-systems/the-pattern" TargetMode="External"/><Relationship Id="rId7" Type="http://schemas.openxmlformats.org/officeDocument/2006/relationships/hyperlink" Target="https://www.youtube.com/watch?v=ZrTdDD2T7-k"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youtube.com/watch?v=VgJ8DTX5Mt4" TargetMode="External"/><Relationship Id="rId5" Type="http://schemas.openxmlformats.org/officeDocument/2006/relationships/hyperlink" Target="https://discord.gg/rdgsCuJ4P4" TargetMode="External"/><Relationship Id="rId4" Type="http://schemas.openxmlformats.org/officeDocument/2006/relationships/hyperlink" Target="http://thepattern.digit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lilianweng.github.io/lil-log/2020/10/29/open-domain-question-answering.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lm.nih.gov/research/umls/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thepattern.digita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redislabs.com/howtos/nlp/"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linkedin.com/in/alexmikhalev/"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978750" y="890225"/>
            <a:ext cx="8073900" cy="204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600"/>
              <a:buFont typeface="Arial"/>
              <a:buNone/>
            </a:pPr>
            <a:r>
              <a:rPr lang="en-US" sz="3600" b="0" i="0" u="none" strike="noStrike" cap="none" dirty="0">
                <a:solidFill>
                  <a:schemeClr val="lt1"/>
                </a:solidFill>
                <a:latin typeface="Arial"/>
                <a:ea typeface="Arial"/>
                <a:cs typeface="Arial"/>
                <a:sym typeface="Arial"/>
              </a:rPr>
              <a:t>The Pattern: Machine Learning Natural Language Processing meets VR/AR</a:t>
            </a:r>
            <a:endParaRPr sz="3600" b="0" i="0" u="none" strike="noStrike" cap="none" dirty="0">
              <a:solidFill>
                <a:schemeClr val="lt1"/>
              </a:solidFill>
              <a:latin typeface="Arial"/>
              <a:ea typeface="Arial"/>
              <a:cs typeface="Arial"/>
              <a:sym typeface="Arial"/>
            </a:endParaRPr>
          </a:p>
        </p:txBody>
      </p:sp>
      <p:sp>
        <p:nvSpPr>
          <p:cNvPr id="89" name="Google Shape;89;p1"/>
          <p:cNvSpPr txBox="1"/>
          <p:nvPr/>
        </p:nvSpPr>
        <p:spPr>
          <a:xfrm>
            <a:off x="978750" y="4305625"/>
            <a:ext cx="4214700" cy="988200"/>
          </a:xfrm>
          <a:prstGeom prst="rect">
            <a:avLst/>
          </a:prstGeom>
          <a:noFill/>
          <a:ln>
            <a:noFill/>
          </a:ln>
        </p:spPr>
        <p:txBody>
          <a:bodyPr spcFirstLastPara="1" wrap="square" lIns="91425" tIns="91425" rIns="91425" bIns="91425" anchor="t" anchorCtr="0">
            <a:sp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a:solidFill>
                  <a:srgbClr val="F2F2F2"/>
                </a:solidFill>
                <a:latin typeface="Arial"/>
                <a:ea typeface="Arial"/>
                <a:cs typeface="Arial"/>
                <a:sym typeface="Arial"/>
              </a:rPr>
              <a:t>Dr Alexander Mikhalev</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lt1"/>
                </a:solidFill>
                <a:latin typeface="Arial"/>
                <a:ea typeface="Arial"/>
                <a:cs typeface="Arial"/>
                <a:sym typeface="Arial"/>
              </a:rPr>
              <a:t>Geek in Data Architecture team in Nationwide Building Society</a:t>
            </a:r>
            <a:endParaRPr sz="2200" b="1" i="0" u="none" strike="noStrike" cap="none">
              <a:solidFill>
                <a:srgbClr val="F2F2F2"/>
              </a:solidFill>
              <a:latin typeface="Arial"/>
              <a:ea typeface="Arial"/>
              <a:cs typeface="Arial"/>
              <a:sym typeface="Arial"/>
            </a:endParaRPr>
          </a:p>
        </p:txBody>
      </p:sp>
      <p:sp>
        <p:nvSpPr>
          <p:cNvPr id="90" name="Google Shape;90;p1"/>
          <p:cNvSpPr txBox="1">
            <a:spLocks noGrp="1"/>
          </p:cNvSpPr>
          <p:nvPr>
            <p:ph type="title" idx="2"/>
          </p:nvPr>
        </p:nvSpPr>
        <p:spPr>
          <a:xfrm>
            <a:off x="978750" y="3192075"/>
            <a:ext cx="8073900" cy="68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2620"/>
              </a:buClr>
              <a:buSzPts val="5600"/>
              <a:buFont typeface="Arial"/>
              <a:buNone/>
            </a:pPr>
            <a:r>
              <a:rPr lang="en-US" sz="1800" b="0" i="0" u="none" strike="noStrike" cap="none">
                <a:solidFill>
                  <a:schemeClr val="lt1"/>
                </a:solidFill>
                <a:latin typeface="Arial"/>
                <a:ea typeface="Arial"/>
                <a:cs typeface="Arial"/>
                <a:sym typeface="Arial"/>
              </a:rPr>
              <a:t>Deploy large NLP models, create knowledge graph and build new types of interfaces.</a:t>
            </a:r>
            <a:endParaRPr sz="1800" b="0" i="0" u="none" strike="noStrike" cap="none">
              <a:solidFill>
                <a:schemeClr val="lt1"/>
              </a:solidFill>
              <a:latin typeface="Arial"/>
              <a:ea typeface="Arial"/>
              <a:cs typeface="Arial"/>
              <a:sym typeface="Arial"/>
            </a:endParaRPr>
          </a:p>
        </p:txBody>
      </p:sp>
      <p:sp>
        <p:nvSpPr>
          <p:cNvPr id="91" name="Google Shape;91;p1"/>
          <p:cNvSpPr txBox="1"/>
          <p:nvPr/>
        </p:nvSpPr>
        <p:spPr>
          <a:xfrm>
            <a:off x="9786250" y="6173450"/>
            <a:ext cx="1939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solidFill>
                  <a:schemeClr val="lt1"/>
                </a:solidFill>
              </a:rPr>
              <a:t>Tech Spresso</a:t>
            </a:r>
            <a:r>
              <a:rPr lang="en-US" sz="1400" b="0" i="0" u="none" strike="noStrike" cap="none">
                <a:solidFill>
                  <a:schemeClr val="lt1"/>
                </a:solidFill>
                <a:latin typeface="Arial"/>
                <a:ea typeface="Arial"/>
                <a:cs typeface="Arial"/>
                <a:sym typeface="Arial"/>
              </a:rPr>
              <a:t> 2021</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6565D38-140E-0140-BBCA-0220EE64D803}"/>
              </a:ext>
            </a:extLst>
          </p:cNvPr>
          <p:cNvSpPr>
            <a:spLocks noGrp="1"/>
          </p:cNvSpPr>
          <p:nvPr>
            <p:ph type="subTitle" idx="1"/>
          </p:nvPr>
        </p:nvSpPr>
        <p:spPr>
          <a:xfrm>
            <a:off x="990459" y="928900"/>
            <a:ext cx="6099109" cy="721500"/>
          </a:xfrm>
        </p:spPr>
        <p:txBody>
          <a:bodyPr/>
          <a:lstStyle/>
          <a:p>
            <a:r>
              <a:rPr lang="en-US" dirty="0"/>
              <a:t>Engineering Self: Don’t tell yourself stories</a:t>
            </a:r>
          </a:p>
        </p:txBody>
      </p:sp>
      <p:sp>
        <p:nvSpPr>
          <p:cNvPr id="3" name="Text Placeholder 2">
            <a:extLst>
              <a:ext uri="{FF2B5EF4-FFF2-40B4-BE49-F238E27FC236}">
                <a16:creationId xmlns:a16="http://schemas.microsoft.com/office/drawing/2014/main" id="{3115DC5F-F05F-6A42-952D-6D6C0AFE4F51}"/>
              </a:ext>
            </a:extLst>
          </p:cNvPr>
          <p:cNvSpPr>
            <a:spLocks noGrp="1"/>
          </p:cNvSpPr>
          <p:nvPr>
            <p:ph type="body" idx="2"/>
          </p:nvPr>
        </p:nvSpPr>
        <p:spPr/>
        <p:txBody>
          <a:bodyPr/>
          <a:lstStyle/>
          <a:p>
            <a:r>
              <a:rPr lang="en-US" sz="2400" dirty="0"/>
              <a:t>You don’t need permission to innovate </a:t>
            </a:r>
          </a:p>
          <a:p>
            <a:r>
              <a:rPr lang="en-US" sz="2400" dirty="0"/>
              <a:t>Be humble (same me as before) </a:t>
            </a:r>
          </a:p>
          <a:p>
            <a:r>
              <a:rPr lang="en-US" sz="2400" dirty="0"/>
              <a:t>Have </a:t>
            </a:r>
            <a:r>
              <a:rPr lang="en-US" sz="2400" b="1" dirty="0"/>
              <a:t>FUN</a:t>
            </a:r>
          </a:p>
          <a:p>
            <a:r>
              <a:rPr lang="en-US" sz="2400" dirty="0"/>
              <a:t>It’s not ”yet another unpaid work”</a:t>
            </a:r>
          </a:p>
        </p:txBody>
      </p:sp>
      <p:sp>
        <p:nvSpPr>
          <p:cNvPr id="4" name="Text Placeholder 3">
            <a:extLst>
              <a:ext uri="{FF2B5EF4-FFF2-40B4-BE49-F238E27FC236}">
                <a16:creationId xmlns:a16="http://schemas.microsoft.com/office/drawing/2014/main" id="{BA75B97C-70E6-874F-8F44-516A447794BF}"/>
              </a:ext>
            </a:extLst>
          </p:cNvPr>
          <p:cNvSpPr>
            <a:spLocks noGrp="1"/>
          </p:cNvSpPr>
          <p:nvPr>
            <p:ph type="body" idx="3"/>
          </p:nvPr>
        </p:nvSpPr>
        <p:spPr>
          <a:xfrm>
            <a:off x="7150400" y="1896325"/>
            <a:ext cx="4051800" cy="3173100"/>
          </a:xfrm>
        </p:spPr>
        <p:txBody>
          <a:bodyPr/>
          <a:lstStyle/>
          <a:p>
            <a:pPr marL="139700" indent="0">
              <a:buNone/>
            </a:pPr>
            <a:r>
              <a:rPr lang="en-GB" sz="2400" b="0" i="1" dirty="0"/>
              <a:t>"The first principle is that you must not fool yourself—and you are the easiest person to fool." Richard Feynman</a:t>
            </a:r>
            <a:endParaRPr lang="en-US" sz="2400" i="1" dirty="0"/>
          </a:p>
        </p:txBody>
      </p:sp>
    </p:spTree>
    <p:extLst>
      <p:ext uri="{BB962C8B-B14F-4D97-AF65-F5344CB8AC3E}">
        <p14:creationId xmlns:p14="http://schemas.microsoft.com/office/powerpoint/2010/main" val="135026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e608c9f379_0_233"/>
          <p:cNvSpPr txBox="1"/>
          <p:nvPr/>
        </p:nvSpPr>
        <p:spPr>
          <a:xfrm>
            <a:off x="609600" y="1135900"/>
            <a:ext cx="10972800" cy="3981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500"/>
              </a:spcBef>
              <a:spcAft>
                <a:spcPts val="0"/>
              </a:spcAft>
              <a:buClr>
                <a:srgbClr val="000000"/>
              </a:buClr>
              <a:buSzPts val="3100"/>
              <a:buFont typeface="Arial"/>
              <a:buNone/>
            </a:pPr>
            <a:r>
              <a:rPr lang="en-US" sz="3100" b="1" i="0" u="none" strike="noStrike" cap="none">
                <a:solidFill>
                  <a:schemeClr val="lt1"/>
                </a:solidFill>
                <a:latin typeface="Arial"/>
                <a:ea typeface="Arial"/>
                <a:cs typeface="Arial"/>
                <a:sym typeface="Arial"/>
              </a:rPr>
              <a:t>RE</a:t>
            </a:r>
            <a:r>
              <a:rPr lang="en-US" sz="3100" b="0" i="0" u="none" strike="noStrike" cap="none">
                <a:solidFill>
                  <a:schemeClr val="lt1"/>
                </a:solidFill>
                <a:latin typeface="Arial"/>
                <a:ea typeface="Arial"/>
                <a:cs typeface="Arial"/>
                <a:sym typeface="Arial"/>
              </a:rPr>
              <a:t>mote </a:t>
            </a:r>
            <a:r>
              <a:rPr lang="en-US" sz="3100" b="1" i="0" u="none" strike="noStrike" cap="none">
                <a:solidFill>
                  <a:schemeClr val="lt1"/>
                </a:solidFill>
                <a:latin typeface="Arial"/>
                <a:ea typeface="Arial"/>
                <a:cs typeface="Arial"/>
                <a:sym typeface="Arial"/>
              </a:rPr>
              <a:t>DI</a:t>
            </a:r>
            <a:r>
              <a:rPr lang="en-US" sz="3100" b="0" i="0" u="none" strike="noStrike" cap="none">
                <a:solidFill>
                  <a:schemeClr val="lt1"/>
                </a:solidFill>
                <a:latin typeface="Arial"/>
                <a:ea typeface="Arial"/>
                <a:cs typeface="Arial"/>
                <a:sym typeface="Arial"/>
              </a:rPr>
              <a:t>ctionary </a:t>
            </a:r>
            <a:r>
              <a:rPr lang="en-US" sz="3100" b="1" i="0" u="none" strike="noStrike" cap="none">
                <a:solidFill>
                  <a:schemeClr val="lt1"/>
                </a:solidFill>
                <a:latin typeface="Arial"/>
                <a:ea typeface="Arial"/>
                <a:cs typeface="Arial"/>
                <a:sym typeface="Arial"/>
              </a:rPr>
              <a:t>S</a:t>
            </a:r>
            <a:r>
              <a:rPr lang="en-US" sz="3100" b="0" i="0" u="none" strike="noStrike" cap="none">
                <a:solidFill>
                  <a:schemeClr val="lt1"/>
                </a:solidFill>
                <a:latin typeface="Arial"/>
                <a:ea typeface="Arial"/>
                <a:cs typeface="Arial"/>
                <a:sym typeface="Arial"/>
              </a:rPr>
              <a:t>erver (Redis) is an </a:t>
            </a:r>
            <a:r>
              <a:rPr lang="en-US" sz="3100" b="1" i="0" u="none" strike="noStrike" cap="none">
                <a:solidFill>
                  <a:schemeClr val="lt1"/>
                </a:solidFill>
                <a:latin typeface="Arial"/>
                <a:ea typeface="Arial"/>
                <a:cs typeface="Arial"/>
                <a:sym typeface="Arial"/>
              </a:rPr>
              <a:t>open source</a:t>
            </a:r>
            <a:r>
              <a:rPr lang="en-US" sz="3100" b="0" i="0" u="none" strike="noStrike" cap="none">
                <a:solidFill>
                  <a:schemeClr val="lt1"/>
                </a:solidFill>
                <a:latin typeface="Arial"/>
                <a:ea typeface="Arial"/>
                <a:cs typeface="Arial"/>
                <a:sym typeface="Arial"/>
              </a:rPr>
              <a:t> (BSD licensed), </a:t>
            </a:r>
            <a:r>
              <a:rPr lang="en-US" sz="3100" b="1" i="0" u="none" strike="noStrike" cap="none">
                <a:solidFill>
                  <a:schemeClr val="lt1"/>
                </a:solidFill>
                <a:latin typeface="Arial"/>
                <a:ea typeface="Arial"/>
                <a:cs typeface="Arial"/>
                <a:sym typeface="Arial"/>
              </a:rPr>
              <a:t>in-memory data structure </a:t>
            </a:r>
            <a:r>
              <a:rPr lang="en-US" sz="3100" b="0" i="0" u="none" strike="noStrike" cap="none">
                <a:solidFill>
                  <a:schemeClr val="lt1"/>
                </a:solidFill>
                <a:latin typeface="Arial"/>
                <a:ea typeface="Arial"/>
                <a:cs typeface="Arial"/>
                <a:sym typeface="Arial"/>
              </a:rPr>
              <a:t>store, used as a </a:t>
            </a:r>
            <a:r>
              <a:rPr lang="en-US" sz="3100" b="1" i="0" u="none" strike="noStrike" cap="none">
                <a:solidFill>
                  <a:schemeClr val="lt1"/>
                </a:solidFill>
                <a:latin typeface="Arial"/>
                <a:ea typeface="Arial"/>
                <a:cs typeface="Arial"/>
                <a:sym typeface="Arial"/>
              </a:rPr>
              <a:t>database</a:t>
            </a:r>
            <a:r>
              <a:rPr lang="en-US" sz="3100" b="0" i="0" u="none" strike="noStrike" cap="none">
                <a:solidFill>
                  <a:schemeClr val="lt1"/>
                </a:solidFill>
                <a:latin typeface="Arial"/>
                <a:ea typeface="Arial"/>
                <a:cs typeface="Arial"/>
                <a:sym typeface="Arial"/>
              </a:rPr>
              <a:t>, </a:t>
            </a:r>
            <a:r>
              <a:rPr lang="en-US" sz="3100" b="1" i="0" u="none" strike="noStrike" cap="none">
                <a:solidFill>
                  <a:schemeClr val="lt1"/>
                </a:solidFill>
                <a:latin typeface="Arial"/>
                <a:ea typeface="Arial"/>
                <a:cs typeface="Arial"/>
                <a:sym typeface="Arial"/>
              </a:rPr>
              <a:t>cache</a:t>
            </a:r>
            <a:r>
              <a:rPr lang="en-US" sz="3100" b="0" i="0" u="none" strike="noStrike" cap="none">
                <a:solidFill>
                  <a:schemeClr val="lt1"/>
                </a:solidFill>
                <a:latin typeface="Arial"/>
                <a:ea typeface="Arial"/>
                <a:cs typeface="Arial"/>
                <a:sym typeface="Arial"/>
              </a:rPr>
              <a:t> and </a:t>
            </a:r>
            <a:r>
              <a:rPr lang="en-US" sz="3100" b="1" i="0" u="none" strike="noStrike" cap="none">
                <a:solidFill>
                  <a:schemeClr val="lt1"/>
                </a:solidFill>
                <a:latin typeface="Arial"/>
                <a:ea typeface="Arial"/>
                <a:cs typeface="Arial"/>
                <a:sym typeface="Arial"/>
              </a:rPr>
              <a:t>message broker</a:t>
            </a:r>
            <a:r>
              <a:rPr lang="en-US" sz="3100" b="0" i="0" u="none" strike="noStrike" cap="none">
                <a:solidFill>
                  <a:schemeClr val="lt1"/>
                </a:solidFill>
                <a:latin typeface="Arial"/>
                <a:ea typeface="Arial"/>
                <a:cs typeface="Arial"/>
                <a:sym typeface="Arial"/>
              </a:rPr>
              <a:t>. It supports data structures such as </a:t>
            </a:r>
            <a:r>
              <a:rPr lang="en-US" sz="3100" b="1" i="0" u="none" strike="noStrike" cap="none">
                <a:solidFill>
                  <a:schemeClr val="lt1"/>
                </a:solidFill>
                <a:latin typeface="Arial"/>
                <a:ea typeface="Arial"/>
                <a:cs typeface="Arial"/>
                <a:sym typeface="Arial"/>
              </a:rPr>
              <a:t>strings, hashes, lists, sets, sorted sets</a:t>
            </a:r>
            <a:r>
              <a:rPr lang="en-US" sz="3100" b="0" i="0" u="none" strike="noStrike" cap="none">
                <a:solidFill>
                  <a:schemeClr val="lt1"/>
                </a:solidFill>
                <a:latin typeface="Arial"/>
                <a:ea typeface="Arial"/>
                <a:cs typeface="Arial"/>
                <a:sym typeface="Arial"/>
              </a:rPr>
              <a:t> with range queries, </a:t>
            </a:r>
            <a:r>
              <a:rPr lang="en-US" sz="3100" b="1" i="0" u="none" strike="noStrike" cap="none">
                <a:solidFill>
                  <a:schemeClr val="lt1"/>
                </a:solidFill>
                <a:latin typeface="Arial"/>
                <a:ea typeface="Arial"/>
                <a:cs typeface="Arial"/>
                <a:sym typeface="Arial"/>
              </a:rPr>
              <a:t>bitmaps, hyperloglogs, geospatial</a:t>
            </a:r>
            <a:r>
              <a:rPr lang="en-US" sz="3100" b="0" i="0" u="none" strike="noStrike" cap="none">
                <a:solidFill>
                  <a:schemeClr val="lt1"/>
                </a:solidFill>
                <a:latin typeface="Arial"/>
                <a:ea typeface="Arial"/>
                <a:cs typeface="Arial"/>
                <a:sym typeface="Arial"/>
              </a:rPr>
              <a:t> indexes with radius queries and </a:t>
            </a:r>
            <a:r>
              <a:rPr lang="en-US" sz="3100" b="1" i="0" u="none" strike="noStrike" cap="none">
                <a:solidFill>
                  <a:schemeClr val="lt1"/>
                </a:solidFill>
                <a:latin typeface="Arial"/>
                <a:ea typeface="Arial"/>
                <a:cs typeface="Arial"/>
                <a:sym typeface="Arial"/>
              </a:rPr>
              <a:t>streams</a:t>
            </a:r>
            <a:r>
              <a:rPr lang="en-US" sz="3100" b="0" i="0" u="none" strike="noStrike" cap="none">
                <a:solidFill>
                  <a:schemeClr val="lt1"/>
                </a:solidFill>
                <a:latin typeface="Arial"/>
                <a:ea typeface="Arial"/>
                <a:cs typeface="Arial"/>
                <a:sym typeface="Arial"/>
              </a:rPr>
              <a:t>.</a:t>
            </a:r>
            <a:endParaRPr sz="3100" b="0" i="0" u="none" strike="noStrike" cap="none">
              <a:solidFill>
                <a:schemeClr val="lt1"/>
              </a:solidFill>
              <a:latin typeface="Arial"/>
              <a:ea typeface="Arial"/>
              <a:cs typeface="Arial"/>
              <a:sym typeface="Arial"/>
            </a:endParaRPr>
          </a:p>
        </p:txBody>
      </p:sp>
      <p:sp>
        <p:nvSpPr>
          <p:cNvPr id="144" name="Google Shape;144;ge608c9f379_0_233"/>
          <p:cNvSpPr txBox="1"/>
          <p:nvPr/>
        </p:nvSpPr>
        <p:spPr>
          <a:xfrm>
            <a:off x="609600" y="355600"/>
            <a:ext cx="10972800" cy="7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800"/>
              <a:buFont typeface="Arial"/>
              <a:buNone/>
            </a:pPr>
            <a:r>
              <a:rPr lang="en-US" sz="4800" b="1" i="0" u="none" strike="noStrike" cap="none">
                <a:solidFill>
                  <a:schemeClr val="lt1"/>
                </a:solidFill>
                <a:latin typeface="Arial"/>
                <a:ea typeface="Arial"/>
                <a:cs typeface="Arial"/>
                <a:sym typeface="Arial"/>
              </a:rPr>
              <a:t>What is Redis?</a:t>
            </a:r>
            <a:r>
              <a:rPr lang="en-US" sz="4800" b="1" i="0" u="none" strike="noStrike" cap="none">
                <a:solidFill>
                  <a:srgbClr val="484B4C"/>
                </a:solidFill>
                <a:latin typeface="Arial"/>
                <a:ea typeface="Arial"/>
                <a:cs typeface="Arial"/>
                <a:sym typeface="Arial"/>
              </a:rPr>
              <a:t> </a:t>
            </a:r>
            <a:r>
              <a:rPr lang="en-US" sz="4800" b="1" i="0" u="sng" strike="noStrike" cap="none">
                <a:solidFill>
                  <a:srgbClr val="79B1E0"/>
                </a:solidFill>
                <a:latin typeface="Arial"/>
                <a:ea typeface="Arial"/>
                <a:cs typeface="Arial"/>
                <a:sym typeface="Arial"/>
                <a:hlinkClick r:id="rId3">
                  <a:extLst>
                    <a:ext uri="{A12FA001-AC4F-418D-AE19-62706E023703}">
                      <ahyp:hlinkClr xmlns:ahyp="http://schemas.microsoft.com/office/drawing/2018/hyperlinkcolor" val="tx"/>
                    </a:ext>
                  </a:extLst>
                </a:hlinkClick>
              </a:rPr>
              <a:t>https://redis.io</a:t>
            </a:r>
            <a:endParaRPr sz="4800" b="1" i="0" u="none" strike="noStrike" cap="none">
              <a:solidFill>
                <a:srgbClr val="484B4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ge65dceb012_0_7"/>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Redis Commands - Key and Values</a:t>
            </a:r>
            <a:endParaRPr/>
          </a:p>
        </p:txBody>
      </p:sp>
      <p:sp>
        <p:nvSpPr>
          <p:cNvPr id="151" name="Google Shape;151;ge65dceb012_0_7"/>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a:latin typeface="Arial"/>
                <a:ea typeface="Arial"/>
                <a:cs typeface="Arial"/>
                <a:sym typeface="Arial"/>
              </a:rPr>
              <a:t>127.0.0.1:6379&gt; set key value</a:t>
            </a:r>
            <a:endParaRPr>
              <a:latin typeface="Arial"/>
              <a:ea typeface="Arial"/>
              <a:cs typeface="Arial"/>
              <a:sym typeface="Arial"/>
            </a:endParaRPr>
          </a:p>
          <a:p>
            <a:pPr marL="0" lvl="0" indent="0" algn="l" rtl="0">
              <a:lnSpc>
                <a:spcPct val="110000"/>
              </a:lnSpc>
              <a:spcBef>
                <a:spcPts val="0"/>
              </a:spcBef>
              <a:spcAft>
                <a:spcPts val="0"/>
              </a:spcAft>
              <a:buSzPts val="1400"/>
              <a:buNone/>
            </a:pPr>
            <a:r>
              <a:rPr lang="en-US">
                <a:latin typeface="Arial"/>
                <a:ea typeface="Arial"/>
                <a:cs typeface="Arial"/>
                <a:sym typeface="Arial"/>
              </a:rPr>
              <a:t>OK</a:t>
            </a:r>
            <a:endParaRPr>
              <a:latin typeface="Arial"/>
              <a:ea typeface="Arial"/>
              <a:cs typeface="Arial"/>
              <a:sym typeface="Arial"/>
            </a:endParaRPr>
          </a:p>
          <a:p>
            <a:pPr marL="0" lvl="0" indent="0" algn="l" rtl="0">
              <a:lnSpc>
                <a:spcPct val="110000"/>
              </a:lnSpc>
              <a:spcBef>
                <a:spcPts val="0"/>
              </a:spcBef>
              <a:spcAft>
                <a:spcPts val="0"/>
              </a:spcAft>
              <a:buSzPts val="1400"/>
              <a:buNone/>
            </a:pPr>
            <a:r>
              <a:rPr lang="en-US">
                <a:latin typeface="Arial"/>
                <a:ea typeface="Arial"/>
                <a:cs typeface="Arial"/>
                <a:sym typeface="Arial"/>
              </a:rPr>
              <a:t>127.0.0.1:6379&gt; get key</a:t>
            </a:r>
            <a:endParaRPr>
              <a:latin typeface="Arial"/>
              <a:ea typeface="Arial"/>
              <a:cs typeface="Arial"/>
              <a:sym typeface="Arial"/>
            </a:endParaRPr>
          </a:p>
          <a:p>
            <a:pPr marL="0" lvl="0" indent="0" algn="l" rtl="0">
              <a:lnSpc>
                <a:spcPct val="110000"/>
              </a:lnSpc>
              <a:spcBef>
                <a:spcPts val="0"/>
              </a:spcBef>
              <a:spcAft>
                <a:spcPts val="0"/>
              </a:spcAft>
              <a:buSzPts val="1400"/>
              <a:buNone/>
            </a:pPr>
            <a:r>
              <a:rPr lang="en-US">
                <a:latin typeface="Arial"/>
                <a:ea typeface="Arial"/>
                <a:cs typeface="Arial"/>
                <a:sym typeface="Arial"/>
              </a:rPr>
              <a:t>"value"</a:t>
            </a:r>
            <a:endParaRPr>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10000"/>
              </a:lnSpc>
              <a:spcBef>
                <a:spcPts val="0"/>
              </a:spcBef>
              <a:spcAft>
                <a:spcPts val="0"/>
              </a:spcAft>
              <a:buSzPts val="1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e65dceb012_0_15"/>
          <p:cNvSpPr txBox="1">
            <a:spLocks noGrp="1"/>
          </p:cNvSpPr>
          <p:nvPr>
            <p:ph type="subTitle" idx="1"/>
          </p:nvPr>
        </p:nvSpPr>
        <p:spPr>
          <a:xfrm>
            <a:off x="990460" y="928900"/>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Scaling up/out by data sharding</a:t>
            </a:r>
            <a:endParaRPr/>
          </a:p>
        </p:txBody>
      </p:sp>
      <p:sp>
        <p:nvSpPr>
          <p:cNvPr id="158" name="Google Shape;158;ge65dceb012_0_15"/>
          <p:cNvSpPr txBox="1">
            <a:spLocks noGrp="1"/>
          </p:cNvSpPr>
          <p:nvPr>
            <p:ph type="body" idx="2"/>
          </p:nvPr>
        </p:nvSpPr>
        <p:spPr>
          <a:xfrm>
            <a:off x="989800" y="1896325"/>
            <a:ext cx="5133300" cy="23220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a:t>Redis cluster splits the shard ownership of keys according to</a:t>
            </a:r>
            <a:endParaRPr/>
          </a:p>
          <a:p>
            <a:pPr marL="0" lvl="0" indent="0" algn="l" rtl="0">
              <a:lnSpc>
                <a:spcPct val="110000"/>
              </a:lnSpc>
              <a:spcBef>
                <a:spcPts val="0"/>
              </a:spcBef>
              <a:spcAft>
                <a:spcPts val="0"/>
              </a:spcAft>
              <a:buSzPts val="1400"/>
              <a:buNone/>
            </a:pPr>
            <a:endParaRPr/>
          </a:p>
          <a:p>
            <a:pPr marL="0" lvl="0" indent="0" algn="l" rtl="0">
              <a:lnSpc>
                <a:spcPct val="110000"/>
              </a:lnSpc>
              <a:spcBef>
                <a:spcPts val="0"/>
              </a:spcBef>
              <a:spcAft>
                <a:spcPts val="0"/>
              </a:spcAft>
              <a:buClr>
                <a:schemeClr val="dk1"/>
              </a:buClr>
              <a:buSzPts val="1100"/>
              <a:buFont typeface="Arial"/>
              <a:buNone/>
            </a:pPr>
            <a:r>
              <a:rPr lang="en-US" sz="1200">
                <a:solidFill>
                  <a:schemeClr val="lt1"/>
                </a:solidFill>
                <a:latin typeface="Courier New"/>
                <a:ea typeface="Courier New"/>
                <a:cs typeface="Courier New"/>
                <a:sym typeface="Courier New"/>
              </a:rPr>
              <a:t>HASH_SLOT = CRC16(key) mod 16384</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endParaRPr/>
          </a:p>
          <a:p>
            <a:pPr marL="0" lvl="0" indent="0" algn="l" rtl="0">
              <a:lnSpc>
                <a:spcPct val="110000"/>
              </a:lnSpc>
              <a:spcBef>
                <a:spcPts val="0"/>
              </a:spcBef>
              <a:spcAft>
                <a:spcPts val="0"/>
              </a:spcAft>
              <a:buSzPts val="1400"/>
              <a:buNone/>
            </a:pPr>
            <a:r>
              <a:rPr lang="en-US"/>
              <a:t>And each shard is responsible for specific (continuous) range of hash slots</a:t>
            </a:r>
            <a:endParaRPr/>
          </a:p>
          <a:p>
            <a:pPr marL="0" lvl="0" indent="0" algn="l" rtl="0">
              <a:lnSpc>
                <a:spcPct val="110000"/>
              </a:lnSpc>
              <a:spcBef>
                <a:spcPts val="0"/>
              </a:spcBef>
              <a:spcAft>
                <a:spcPts val="0"/>
              </a:spcAft>
              <a:buSzPts val="1400"/>
              <a:buNone/>
            </a:pPr>
            <a:endParaRPr/>
          </a:p>
          <a:p>
            <a:pPr marL="0" lvl="0" indent="0" algn="l" rtl="0">
              <a:lnSpc>
                <a:spcPct val="110000"/>
              </a:lnSpc>
              <a:spcBef>
                <a:spcPts val="0"/>
              </a:spcBef>
              <a:spcAft>
                <a:spcPts val="0"/>
              </a:spcAft>
              <a:buSzPts val="1400"/>
              <a:buNone/>
            </a:pPr>
            <a:r>
              <a:rPr lang="en-US" sz="1200">
                <a:solidFill>
                  <a:schemeClr val="lt1"/>
                </a:solidFill>
                <a:latin typeface="Courier New"/>
                <a:ea typeface="Courier New"/>
                <a:cs typeface="Courier New"/>
                <a:sym typeface="Courier New"/>
              </a:rPr>
              <a:t>&gt; CLUSTER KEYSLOT somekey</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r>
              <a:rPr lang="en-US" sz="1200">
                <a:solidFill>
                  <a:schemeClr val="lt1"/>
                </a:solidFill>
                <a:latin typeface="Courier New"/>
                <a:ea typeface="Courier New"/>
                <a:cs typeface="Courier New"/>
                <a:sym typeface="Courier New"/>
              </a:rPr>
              <a:t>11058</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r>
              <a:rPr lang="en-US" sz="1200">
                <a:solidFill>
                  <a:schemeClr val="lt1"/>
                </a:solidFill>
                <a:latin typeface="Courier New"/>
                <a:ea typeface="Courier New"/>
                <a:cs typeface="Courier New"/>
                <a:sym typeface="Courier New"/>
              </a:rPr>
              <a:t>&gt; CLUSTER KEYSLOT foo{hash_tag}</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r>
              <a:rPr lang="en-US" sz="1200">
                <a:solidFill>
                  <a:schemeClr val="lt1"/>
                </a:solidFill>
                <a:latin typeface="Courier New"/>
                <a:ea typeface="Courier New"/>
                <a:cs typeface="Courier New"/>
                <a:sym typeface="Courier New"/>
              </a:rPr>
              <a:t>(integer) 2515</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r>
              <a:rPr lang="en-US" sz="1200">
                <a:solidFill>
                  <a:schemeClr val="lt1"/>
                </a:solidFill>
                <a:latin typeface="Courier New"/>
                <a:ea typeface="Courier New"/>
                <a:cs typeface="Courier New"/>
                <a:sym typeface="Courier New"/>
              </a:rPr>
              <a:t>&gt; CLUSTER KEYSLOT bar{hash_tag}</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Clr>
                <a:schemeClr val="dk1"/>
              </a:buClr>
              <a:buSzPts val="1100"/>
              <a:buFont typeface="Arial"/>
              <a:buNone/>
            </a:pPr>
            <a:r>
              <a:rPr lang="en-US" sz="1200">
                <a:solidFill>
                  <a:schemeClr val="lt1"/>
                </a:solidFill>
                <a:latin typeface="Courier New"/>
                <a:ea typeface="Courier New"/>
                <a:cs typeface="Courier New"/>
                <a:sym typeface="Courier New"/>
              </a:rPr>
              <a:t>(integer) 2515</a:t>
            </a:r>
            <a:endParaRPr sz="1200">
              <a:solidFill>
                <a:schemeClr val="lt1"/>
              </a:solidFill>
              <a:latin typeface="Courier New"/>
              <a:ea typeface="Courier New"/>
              <a:cs typeface="Courier New"/>
              <a:sym typeface="Courier New"/>
            </a:endParaRPr>
          </a:p>
          <a:p>
            <a:pPr marL="0" lvl="0" indent="0" algn="l" rtl="0">
              <a:lnSpc>
                <a:spcPct val="110000"/>
              </a:lnSpc>
              <a:spcBef>
                <a:spcPts val="0"/>
              </a:spcBef>
              <a:spcAft>
                <a:spcPts val="0"/>
              </a:spcAft>
              <a:buSzPts val="1400"/>
              <a:buNone/>
            </a:pPr>
            <a:endParaRPr/>
          </a:p>
        </p:txBody>
      </p:sp>
      <p:pic>
        <p:nvPicPr>
          <p:cNvPr id="159" name="Google Shape;159;ge65dceb012_0_15"/>
          <p:cNvPicPr preferRelativeResize="0"/>
          <p:nvPr/>
        </p:nvPicPr>
        <p:blipFill rotWithShape="1">
          <a:blip r:embed="rId3">
            <a:alphaModFix/>
          </a:blip>
          <a:srcRect/>
          <a:stretch/>
        </p:blipFill>
        <p:spPr>
          <a:xfrm>
            <a:off x="6275500" y="1802800"/>
            <a:ext cx="5764101" cy="2801650"/>
          </a:xfrm>
          <a:prstGeom prst="rect">
            <a:avLst/>
          </a:prstGeom>
          <a:noFill/>
          <a:ln>
            <a:noFill/>
          </a:ln>
        </p:spPr>
      </p:pic>
      <p:sp>
        <p:nvSpPr>
          <p:cNvPr id="160" name="Google Shape;160;ge65dceb012_0_15"/>
          <p:cNvSpPr txBox="1"/>
          <p:nvPr/>
        </p:nvSpPr>
        <p:spPr>
          <a:xfrm>
            <a:off x="6549775" y="4006925"/>
            <a:ext cx="83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0-16383</a:t>
            </a:r>
            <a:endParaRPr sz="1400" b="0" i="0" u="none" strike="noStrike" cap="none">
              <a:solidFill>
                <a:srgbClr val="000000"/>
              </a:solidFill>
              <a:latin typeface="Arial"/>
              <a:ea typeface="Arial"/>
              <a:cs typeface="Arial"/>
              <a:sym typeface="Arial"/>
            </a:endParaRPr>
          </a:p>
        </p:txBody>
      </p:sp>
      <p:sp>
        <p:nvSpPr>
          <p:cNvPr id="161" name="Google Shape;161;ge65dceb012_0_15"/>
          <p:cNvSpPr txBox="1"/>
          <p:nvPr/>
        </p:nvSpPr>
        <p:spPr>
          <a:xfrm>
            <a:off x="8500975" y="2104500"/>
            <a:ext cx="83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0-8191</a:t>
            </a:r>
            <a:endParaRPr sz="1400" b="0" i="0" u="none" strike="noStrike" cap="none">
              <a:solidFill>
                <a:srgbClr val="000000"/>
              </a:solidFill>
              <a:latin typeface="Arial"/>
              <a:ea typeface="Arial"/>
              <a:cs typeface="Arial"/>
              <a:sym typeface="Arial"/>
            </a:endParaRPr>
          </a:p>
        </p:txBody>
      </p:sp>
      <p:sp>
        <p:nvSpPr>
          <p:cNvPr id="162" name="Google Shape;162;ge65dceb012_0_15"/>
          <p:cNvSpPr txBox="1"/>
          <p:nvPr/>
        </p:nvSpPr>
        <p:spPr>
          <a:xfrm>
            <a:off x="8222250" y="3943575"/>
            <a:ext cx="115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8192-16383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e608c9f379_0_245"/>
          <p:cNvSpPr txBox="1"/>
          <p:nvPr/>
        </p:nvSpPr>
        <p:spPr>
          <a:xfrm>
            <a:off x="609600" y="355600"/>
            <a:ext cx="10972800" cy="7803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4800"/>
              <a:buFont typeface="Arial"/>
              <a:buNone/>
            </a:pPr>
            <a:r>
              <a:rPr lang="en-US" sz="4800" b="1" i="0" u="none" strike="noStrike" cap="none">
                <a:solidFill>
                  <a:schemeClr val="lt1"/>
                </a:solidFill>
                <a:latin typeface="Arial"/>
                <a:ea typeface="Arial"/>
                <a:cs typeface="Arial"/>
                <a:sym typeface="Arial"/>
              </a:rPr>
              <a:t>What are Redis modules?</a:t>
            </a:r>
            <a:endParaRPr sz="4800" b="1" i="0" u="none" strike="noStrike" cap="none">
              <a:solidFill>
                <a:srgbClr val="484B4C"/>
              </a:solidFill>
              <a:latin typeface="Arial"/>
              <a:ea typeface="Arial"/>
              <a:cs typeface="Arial"/>
              <a:sym typeface="Arial"/>
            </a:endParaRPr>
          </a:p>
        </p:txBody>
      </p:sp>
      <p:sp>
        <p:nvSpPr>
          <p:cNvPr id="169" name="Google Shape;169;ge608c9f379_0_245"/>
          <p:cNvSpPr txBox="1"/>
          <p:nvPr/>
        </p:nvSpPr>
        <p:spPr>
          <a:xfrm>
            <a:off x="446725" y="1753800"/>
            <a:ext cx="5509500" cy="1877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Redis modules make it possible to extend Redis functionality using external modules, rapidly implementing new Redis commands with features similar to what can be done inside the core itself.</a:t>
            </a:r>
            <a:endParaRPr sz="2400" b="0" i="0" u="none" strike="noStrike" cap="none">
              <a:solidFill>
                <a:schemeClr val="lt1"/>
              </a:solidFill>
              <a:latin typeface="Arial"/>
              <a:ea typeface="Arial"/>
              <a:cs typeface="Arial"/>
              <a:sym typeface="Arial"/>
            </a:endParaRPr>
          </a:p>
        </p:txBody>
      </p:sp>
      <p:pic>
        <p:nvPicPr>
          <p:cNvPr id="170" name="Google Shape;170;ge608c9f379_0_245"/>
          <p:cNvPicPr preferRelativeResize="0"/>
          <p:nvPr/>
        </p:nvPicPr>
        <p:blipFill rotWithShape="1">
          <a:blip r:embed="rId3">
            <a:alphaModFix/>
          </a:blip>
          <a:srcRect/>
          <a:stretch/>
        </p:blipFill>
        <p:spPr>
          <a:xfrm>
            <a:off x="6880626" y="1619044"/>
            <a:ext cx="4483583" cy="35264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e65dceb012_0_0"/>
          <p:cNvSpPr txBox="1">
            <a:spLocks noGrp="1"/>
          </p:cNvSpPr>
          <p:nvPr>
            <p:ph type="subTitle" idx="1"/>
          </p:nvPr>
        </p:nvSpPr>
        <p:spPr>
          <a:xfrm>
            <a:off x="990604" y="457200"/>
            <a:ext cx="29445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RedisGraph</a:t>
            </a:r>
            <a:endParaRPr/>
          </a:p>
        </p:txBody>
      </p:sp>
      <p:sp>
        <p:nvSpPr>
          <p:cNvPr id="177" name="Google Shape;177;ge65dceb012_0_0"/>
          <p:cNvSpPr txBox="1">
            <a:spLocks noGrp="1"/>
          </p:cNvSpPr>
          <p:nvPr>
            <p:ph type="body" idx="2"/>
          </p:nvPr>
        </p:nvSpPr>
        <p:spPr>
          <a:xfrm>
            <a:off x="0" y="1896325"/>
            <a:ext cx="7005900" cy="3562800"/>
          </a:xfrm>
          <a:prstGeom prst="rect">
            <a:avLst/>
          </a:prstGeom>
          <a:noFill/>
          <a:ln>
            <a:noFill/>
          </a:ln>
        </p:spPr>
        <p:txBody>
          <a:bodyPr spcFirstLastPara="1" wrap="square" lIns="91425" tIns="91425" rIns="91425" bIns="91425" anchor="t" anchorCtr="0">
            <a:noAutofit/>
          </a:bodyPr>
          <a:lstStyle/>
          <a:p>
            <a:pPr marL="1371600" lvl="0" indent="-317500" algn="l" rtl="0">
              <a:lnSpc>
                <a:spcPct val="110000"/>
              </a:lnSpc>
              <a:spcBef>
                <a:spcPts val="0"/>
              </a:spcBef>
              <a:spcAft>
                <a:spcPts val="0"/>
              </a:spcAft>
              <a:buSzPts val="1400"/>
              <a:buChar char="●"/>
            </a:pPr>
            <a:r>
              <a:rPr lang="en-US"/>
              <a:t>Property graph database - entities are nodes and relationships. Each entity has its own properties</a:t>
            </a:r>
            <a:endParaRPr/>
          </a:p>
          <a:p>
            <a:pPr marL="1371600" lvl="0" indent="-317500" algn="l" rtl="0">
              <a:lnSpc>
                <a:spcPct val="110000"/>
              </a:lnSpc>
              <a:spcBef>
                <a:spcPts val="0"/>
              </a:spcBef>
              <a:spcAft>
                <a:spcPts val="0"/>
              </a:spcAft>
              <a:buSzPts val="1400"/>
              <a:buChar char="●"/>
            </a:pPr>
            <a:r>
              <a:rPr lang="en-US"/>
              <a:t>Open Cypher query language</a:t>
            </a:r>
            <a:endParaRPr/>
          </a:p>
          <a:p>
            <a:pPr marL="1828800" lvl="1" indent="-311150" algn="l" rtl="0">
              <a:lnSpc>
                <a:spcPct val="110000"/>
              </a:lnSpc>
              <a:spcBef>
                <a:spcPts val="0"/>
              </a:spcBef>
              <a:spcAft>
                <a:spcPts val="0"/>
              </a:spcAft>
              <a:buSzPts val="1300"/>
              <a:buChar char="○"/>
            </a:pPr>
            <a:r>
              <a:rPr lang="en-US" sz="1200">
                <a:solidFill>
                  <a:srgbClr val="BFC7D5"/>
                </a:solidFill>
                <a:highlight>
                  <a:srgbClr val="292D3E"/>
                </a:highlight>
              </a:rPr>
              <a:t>MATCH p = (p1:Person {name: "Tom" })-[:Knows*1..3]-(p2:Person {name: "Jane"}) RETURN p</a:t>
            </a:r>
            <a:endParaRPr/>
          </a:p>
          <a:p>
            <a:pPr marL="1371600" lvl="0" indent="-317500" algn="l" rtl="0">
              <a:lnSpc>
                <a:spcPct val="110000"/>
              </a:lnSpc>
              <a:spcBef>
                <a:spcPts val="0"/>
              </a:spcBef>
              <a:spcAft>
                <a:spcPts val="0"/>
              </a:spcAft>
              <a:buSzPts val="1400"/>
              <a:buChar char="●"/>
            </a:pPr>
            <a:r>
              <a:rPr lang="en-US"/>
              <a:t>Using GraphBLAS - Linear algebra for sparse matrices</a:t>
            </a:r>
            <a:endParaRPr/>
          </a:p>
          <a:p>
            <a:pPr marL="1371600" lvl="0" indent="-317500" algn="l" rtl="0">
              <a:lnSpc>
                <a:spcPct val="110000"/>
              </a:lnSpc>
              <a:spcBef>
                <a:spcPts val="0"/>
              </a:spcBef>
              <a:spcAft>
                <a:spcPts val="0"/>
              </a:spcAft>
              <a:buSzPts val="1400"/>
              <a:buChar char="●"/>
            </a:pPr>
            <a:r>
              <a:rPr lang="en-US"/>
              <a:t>Redis Module</a:t>
            </a:r>
            <a:endParaRPr/>
          </a:p>
        </p:txBody>
      </p:sp>
      <p:pic>
        <p:nvPicPr>
          <p:cNvPr id="178" name="Google Shape;178;ge65dceb012_0_0"/>
          <p:cNvPicPr preferRelativeResize="0"/>
          <p:nvPr/>
        </p:nvPicPr>
        <p:blipFill rotWithShape="1">
          <a:blip r:embed="rId3">
            <a:alphaModFix/>
          </a:blip>
          <a:srcRect/>
          <a:stretch/>
        </p:blipFill>
        <p:spPr>
          <a:xfrm>
            <a:off x="5168206" y="457209"/>
            <a:ext cx="927800" cy="857908"/>
          </a:xfrm>
          <a:prstGeom prst="rect">
            <a:avLst/>
          </a:prstGeom>
          <a:noFill/>
          <a:ln>
            <a:noFill/>
          </a:ln>
        </p:spPr>
      </p:pic>
      <p:pic>
        <p:nvPicPr>
          <p:cNvPr id="179" name="Google Shape;179;ge65dceb012_0_0"/>
          <p:cNvPicPr preferRelativeResize="0"/>
          <p:nvPr/>
        </p:nvPicPr>
        <p:blipFill rotWithShape="1">
          <a:blip r:embed="rId4">
            <a:alphaModFix/>
          </a:blip>
          <a:srcRect/>
          <a:stretch/>
        </p:blipFill>
        <p:spPr>
          <a:xfrm>
            <a:off x="6921850" y="1556199"/>
            <a:ext cx="4695117" cy="4218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1F31"/>
        </a:solidFill>
        <a:effectLst/>
      </p:bgPr>
    </p:bg>
    <p:spTree>
      <p:nvGrpSpPr>
        <p:cNvPr id="1" name="Shape 184"/>
        <p:cNvGrpSpPr/>
        <p:nvPr/>
      </p:nvGrpSpPr>
      <p:grpSpPr>
        <a:xfrm>
          <a:off x="0" y="0"/>
          <a:ext cx="0" cy="0"/>
          <a:chOff x="0" y="0"/>
          <a:chExt cx="0" cy="0"/>
        </a:xfrm>
      </p:grpSpPr>
      <p:sp>
        <p:nvSpPr>
          <p:cNvPr id="185" name="Google Shape;185;ge608c9f379_0_169"/>
          <p:cNvSpPr txBox="1"/>
          <p:nvPr/>
        </p:nvSpPr>
        <p:spPr>
          <a:xfrm>
            <a:off x="596510" y="1107440"/>
            <a:ext cx="5499600" cy="4883700"/>
          </a:xfrm>
          <a:prstGeom prst="rect">
            <a:avLst/>
          </a:prstGeom>
          <a:noFill/>
          <a:ln>
            <a:noFill/>
          </a:ln>
        </p:spPr>
        <p:txBody>
          <a:bodyPr spcFirstLastPara="1" wrap="square" lIns="0" tIns="0" rIns="0" bIns="0" anchor="t" anchorCtr="0">
            <a:noAutofit/>
          </a:bodyPr>
          <a:lstStyle/>
          <a:p>
            <a:pPr marL="228600" marR="0" lvl="0" indent="-2286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A Redis module providing</a:t>
            </a:r>
            <a:endParaRPr sz="2400" b="0" i="0" u="none" strike="noStrike" cap="none">
              <a:solidFill>
                <a:schemeClr val="lt1"/>
              </a:solidFill>
              <a:latin typeface="Helvetica Neue"/>
              <a:ea typeface="Helvetica Neue"/>
              <a:cs typeface="Helvetica Neue"/>
              <a:sym typeface="Helvetica Neue"/>
            </a:endParaRPr>
          </a:p>
          <a:p>
            <a:pPr marL="228600" marR="0" lvl="0" indent="0" algn="l" rtl="0">
              <a:lnSpc>
                <a:spcPct val="90000"/>
              </a:lnSpc>
              <a:spcBef>
                <a:spcPts val="1000"/>
              </a:spcBef>
              <a:spcAft>
                <a:spcPts val="0"/>
              </a:spcAft>
              <a:buClr>
                <a:srgbClr val="000000"/>
              </a:buClr>
              <a:buSzPts val="2400"/>
              <a:buFont typeface="Arial"/>
              <a:buNone/>
            </a:pPr>
            <a:r>
              <a:rPr lang="en-US" sz="2400" b="0" i="0" u="none" strike="noStrike" cap="none">
                <a:solidFill>
                  <a:schemeClr val="lt1"/>
                </a:solidFill>
                <a:latin typeface="Helvetica Neue"/>
                <a:ea typeface="Helvetica Neue"/>
                <a:cs typeface="Helvetica Neue"/>
                <a:sym typeface="Helvetica Neue"/>
              </a:rPr>
              <a:t>Tensors as a data type</a:t>
            </a:r>
            <a:endParaRPr sz="2400" b="0" i="0" u="none" strike="noStrike" cap="none">
              <a:solidFill>
                <a:schemeClr val="lt1"/>
              </a:solidFill>
              <a:latin typeface="Helvetica Neue"/>
              <a:ea typeface="Helvetica Neue"/>
              <a:cs typeface="Helvetica Neue"/>
              <a:sym typeface="Helvetica Neue"/>
            </a:endParaRPr>
          </a:p>
          <a:p>
            <a:pPr marL="228600" marR="0" lvl="0" indent="0" algn="l" rtl="0">
              <a:lnSpc>
                <a:spcPct val="90000"/>
              </a:lnSpc>
              <a:spcBef>
                <a:spcPts val="1000"/>
              </a:spcBef>
              <a:spcAft>
                <a:spcPts val="0"/>
              </a:spcAft>
              <a:buClr>
                <a:srgbClr val="000000"/>
              </a:buClr>
              <a:buSzPts val="2400"/>
              <a:buFont typeface="Arial"/>
              <a:buNone/>
            </a:pPr>
            <a:r>
              <a:rPr lang="en-US" sz="2400" b="0" i="0" u="none" strike="noStrike" cap="none">
                <a:solidFill>
                  <a:schemeClr val="lt1"/>
                </a:solidFill>
                <a:latin typeface="Helvetica Neue"/>
                <a:ea typeface="Helvetica Neue"/>
                <a:cs typeface="Helvetica Neue"/>
                <a:sym typeface="Helvetica Neue"/>
              </a:rPr>
              <a:t>and Deep Learning model execution</a:t>
            </a:r>
            <a:endParaRPr sz="2400" b="0" i="0" u="none" strike="noStrike" cap="none">
              <a:solidFill>
                <a:schemeClr val="lt1"/>
              </a:solidFill>
              <a:latin typeface="Helvetica Neue"/>
              <a:ea typeface="Helvetica Neue"/>
              <a:cs typeface="Helvetica Neue"/>
              <a:sym typeface="Helvetica Neue"/>
            </a:endParaRPr>
          </a:p>
          <a:p>
            <a:pPr marL="228600" marR="0" lvl="0" indent="0" algn="l" rtl="0">
              <a:lnSpc>
                <a:spcPct val="90000"/>
              </a:lnSpc>
              <a:spcBef>
                <a:spcPts val="1000"/>
              </a:spcBef>
              <a:spcAft>
                <a:spcPts val="0"/>
              </a:spcAft>
              <a:buClr>
                <a:srgbClr val="000000"/>
              </a:buClr>
              <a:buSzPts val="2400"/>
              <a:buFont typeface="Arial"/>
              <a:buNone/>
            </a:pPr>
            <a:r>
              <a:rPr lang="en-US" sz="2400" b="0" i="0" u="none" strike="noStrike" cap="none">
                <a:solidFill>
                  <a:schemeClr val="lt1"/>
                </a:solidFill>
                <a:latin typeface="Helvetica Neue"/>
                <a:ea typeface="Helvetica Neue"/>
                <a:cs typeface="Helvetica Neue"/>
                <a:sym typeface="Helvetica Neue"/>
              </a:rPr>
              <a:t>on CPU and GPU</a:t>
            </a:r>
            <a:endParaRPr sz="2400" b="0" i="0" u="none" strike="noStrike" cap="none">
              <a:solidFill>
                <a:schemeClr val="lt1"/>
              </a:solidFill>
              <a:latin typeface="Helvetica Neue"/>
              <a:ea typeface="Helvetica Neue"/>
              <a:cs typeface="Helvetica Neue"/>
              <a:sym typeface="Helvetica Neue"/>
            </a:endParaRPr>
          </a:p>
          <a:p>
            <a:pPr marL="228600" marR="0" lvl="0" indent="-76200" algn="l" rtl="0">
              <a:lnSpc>
                <a:spcPct val="90000"/>
              </a:lnSpc>
              <a:spcBef>
                <a:spcPts val="1000"/>
              </a:spcBef>
              <a:spcAft>
                <a:spcPts val="0"/>
              </a:spcAft>
              <a:buClr>
                <a:srgbClr val="000000"/>
              </a:buClr>
              <a:buSzPts val="2400"/>
              <a:buFont typeface="Arial"/>
              <a:buNone/>
            </a:pPr>
            <a:endParaRPr sz="2400" b="0" i="0" u="none" strike="noStrike" cap="none">
              <a:solidFill>
                <a:schemeClr val="lt1"/>
              </a:solidFill>
              <a:latin typeface="Helvetica Neue"/>
              <a:ea typeface="Helvetica Neue"/>
              <a:cs typeface="Helvetica Neue"/>
              <a:sym typeface="Helvetica Neue"/>
            </a:endParaRPr>
          </a:p>
          <a:p>
            <a:pPr marL="228600" marR="0" lvl="0" indent="-228600" algn="l" rtl="0">
              <a:lnSpc>
                <a:spcPct val="90000"/>
              </a:lnSpc>
              <a:spcBef>
                <a:spcPts val="100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It turns Redis into a </a:t>
            </a:r>
            <a:r>
              <a:rPr lang="en-US" sz="2400" b="1" i="0" u="none" strike="noStrike" cap="none">
                <a:solidFill>
                  <a:schemeClr val="lt1"/>
                </a:solidFill>
                <a:latin typeface="Helvetica Neue"/>
                <a:ea typeface="Helvetica Neue"/>
                <a:cs typeface="Helvetica Neue"/>
                <a:sym typeface="Helvetica Neue"/>
              </a:rPr>
              <a:t>full-fledged deep learning runtime</a:t>
            </a:r>
            <a:r>
              <a:rPr lang="en-US" sz="2400" b="0" i="0" u="none" strike="noStrike" cap="none">
                <a:solidFill>
                  <a:schemeClr val="lt1"/>
                </a:solidFill>
                <a:latin typeface="Helvetica Neue"/>
                <a:ea typeface="Helvetica Neue"/>
                <a:cs typeface="Helvetica Neue"/>
                <a:sym typeface="Helvetica Neue"/>
              </a:rPr>
              <a:t> While still being </a:t>
            </a:r>
            <a:r>
              <a:rPr lang="en-US" sz="2400" b="1" i="0" u="none" strike="noStrike" cap="none">
                <a:solidFill>
                  <a:schemeClr val="lt1"/>
                </a:solidFill>
                <a:latin typeface="Helvetica Neue"/>
                <a:ea typeface="Helvetica Neue"/>
                <a:cs typeface="Helvetica Neue"/>
                <a:sym typeface="Helvetica Neue"/>
              </a:rPr>
              <a:t>Redis</a:t>
            </a:r>
            <a:endParaRPr sz="2400" b="0" i="0" u="none" strike="noStrike" cap="none">
              <a:solidFill>
                <a:schemeClr val="lt1"/>
              </a:solidFill>
              <a:latin typeface="Helvetica Neue"/>
              <a:ea typeface="Helvetica Neue"/>
              <a:cs typeface="Helvetica Neue"/>
              <a:sym typeface="Helvetica Neue"/>
            </a:endParaRPr>
          </a:p>
        </p:txBody>
      </p:sp>
      <p:pic>
        <p:nvPicPr>
          <p:cNvPr id="186" name="Google Shape;186;ge608c9f379_0_169" descr="RedisAI.png"/>
          <p:cNvPicPr preferRelativeResize="0"/>
          <p:nvPr/>
        </p:nvPicPr>
        <p:blipFill rotWithShape="1">
          <a:blip r:embed="rId3">
            <a:alphaModFix/>
          </a:blip>
          <a:srcRect/>
          <a:stretch/>
        </p:blipFill>
        <p:spPr>
          <a:xfrm>
            <a:off x="7698824" y="1426573"/>
            <a:ext cx="2750803" cy="2570282"/>
          </a:xfrm>
          <a:prstGeom prst="rect">
            <a:avLst/>
          </a:prstGeom>
          <a:noFill/>
          <a:ln>
            <a:noFill/>
          </a:ln>
        </p:spPr>
      </p:pic>
      <p:sp>
        <p:nvSpPr>
          <p:cNvPr id="187" name="Google Shape;187;ge608c9f379_0_169"/>
          <p:cNvSpPr txBox="1"/>
          <p:nvPr/>
        </p:nvSpPr>
        <p:spPr>
          <a:xfrm>
            <a:off x="609600" y="355600"/>
            <a:ext cx="10972800" cy="9018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chemeClr val="lt1"/>
                </a:solidFill>
                <a:latin typeface="Helvetica Neue"/>
                <a:ea typeface="Helvetica Neue"/>
                <a:cs typeface="Helvetica Neue"/>
                <a:sym typeface="Helvetica Neue"/>
              </a:rPr>
              <a:t>RedisAI</a:t>
            </a:r>
            <a:endParaRPr sz="3200" b="1" i="0" u="none" strike="noStrike" cap="none">
              <a:solidFill>
                <a:schemeClr val="lt1"/>
              </a:solidFill>
              <a:latin typeface="Helvetica Neue"/>
              <a:ea typeface="Helvetica Neue"/>
              <a:cs typeface="Helvetica Neue"/>
              <a:sym typeface="Helvetica Neue"/>
            </a:endParaRPr>
          </a:p>
        </p:txBody>
      </p:sp>
      <p:pic>
        <p:nvPicPr>
          <p:cNvPr id="188" name="Google Shape;188;ge608c9f379_0_169" descr="44274714.png"/>
          <p:cNvPicPr preferRelativeResize="0"/>
          <p:nvPr/>
        </p:nvPicPr>
        <p:blipFill rotWithShape="1">
          <a:blip r:embed="rId4">
            <a:alphaModFix/>
          </a:blip>
          <a:srcRect/>
          <a:stretch/>
        </p:blipFill>
        <p:spPr>
          <a:xfrm>
            <a:off x="2367061" y="271962"/>
            <a:ext cx="755122" cy="7551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1F31"/>
        </a:solidFill>
        <a:effectLst/>
      </p:bgPr>
    </p:bg>
    <p:spTree>
      <p:nvGrpSpPr>
        <p:cNvPr id="1" name="Shape 193"/>
        <p:cNvGrpSpPr/>
        <p:nvPr/>
      </p:nvGrpSpPr>
      <p:grpSpPr>
        <a:xfrm>
          <a:off x="0" y="0"/>
          <a:ext cx="0" cy="0"/>
          <a:chOff x="0" y="0"/>
          <a:chExt cx="0" cy="0"/>
        </a:xfrm>
      </p:grpSpPr>
      <p:sp>
        <p:nvSpPr>
          <p:cNvPr id="194" name="Google Shape;194;ge608c9f379_0_0"/>
          <p:cNvSpPr txBox="1"/>
          <p:nvPr/>
        </p:nvSpPr>
        <p:spPr>
          <a:xfrm>
            <a:off x="609600" y="355600"/>
            <a:ext cx="10972800" cy="9018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chemeClr val="lt1"/>
                </a:solidFill>
                <a:latin typeface="Helvetica Neue"/>
                <a:ea typeface="Helvetica Neue"/>
                <a:cs typeface="Helvetica Neue"/>
                <a:sym typeface="Helvetica Neue"/>
              </a:rPr>
              <a:t>RedisAI</a:t>
            </a:r>
            <a:endParaRPr sz="3200" b="1" i="0" u="none" strike="noStrike" cap="none">
              <a:solidFill>
                <a:schemeClr val="lt1"/>
              </a:solidFill>
              <a:latin typeface="Helvetica Neue"/>
              <a:ea typeface="Helvetica Neue"/>
              <a:cs typeface="Helvetica Neue"/>
              <a:sym typeface="Helvetica Neue"/>
            </a:endParaRPr>
          </a:p>
        </p:txBody>
      </p:sp>
      <p:pic>
        <p:nvPicPr>
          <p:cNvPr id="195" name="Google Shape;195;ge608c9f379_0_0" descr="Untitled-2-512.png"/>
          <p:cNvPicPr preferRelativeResize="0"/>
          <p:nvPr/>
        </p:nvPicPr>
        <p:blipFill rotWithShape="1">
          <a:blip r:embed="rId3">
            <a:alphaModFix/>
          </a:blip>
          <a:srcRect/>
          <a:stretch/>
        </p:blipFill>
        <p:spPr>
          <a:xfrm>
            <a:off x="6255693" y="2318507"/>
            <a:ext cx="2509946" cy="2509947"/>
          </a:xfrm>
          <a:prstGeom prst="rect">
            <a:avLst/>
          </a:prstGeom>
          <a:noFill/>
          <a:ln>
            <a:noFill/>
          </a:ln>
        </p:spPr>
      </p:pic>
      <p:pic>
        <p:nvPicPr>
          <p:cNvPr id="196" name="Google Shape;196;ge608c9f379_0_0" descr="44274714.png"/>
          <p:cNvPicPr preferRelativeResize="0"/>
          <p:nvPr/>
        </p:nvPicPr>
        <p:blipFill rotWithShape="1">
          <a:blip r:embed="rId4">
            <a:alphaModFix/>
          </a:blip>
          <a:srcRect/>
          <a:stretch/>
        </p:blipFill>
        <p:spPr>
          <a:xfrm>
            <a:off x="2367061" y="271962"/>
            <a:ext cx="755122" cy="755122"/>
          </a:xfrm>
          <a:prstGeom prst="rect">
            <a:avLst/>
          </a:prstGeom>
          <a:noFill/>
          <a:ln>
            <a:noFill/>
          </a:ln>
        </p:spPr>
      </p:pic>
      <p:sp>
        <p:nvSpPr>
          <p:cNvPr id="197" name="Google Shape;197;ge608c9f379_0_0"/>
          <p:cNvSpPr txBox="1"/>
          <p:nvPr/>
        </p:nvSpPr>
        <p:spPr>
          <a:xfrm>
            <a:off x="598119" y="2435207"/>
            <a:ext cx="1798500" cy="3963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484B4C"/>
              </a:buClr>
              <a:buSzPts val="2000"/>
              <a:buFont typeface="Helvetica Neue"/>
              <a:buNone/>
            </a:pPr>
            <a:r>
              <a:rPr lang="en-US" sz="2000" b="0" i="0" u="sng" strike="noStrike" cap="none">
                <a:solidFill>
                  <a:schemeClr val="lt1"/>
                </a:solidFill>
                <a:latin typeface="Helvetica Neue"/>
                <a:ea typeface="Helvetica Neue"/>
                <a:cs typeface="Helvetica Neue"/>
                <a:sym typeface="Helvetica Neue"/>
              </a:rPr>
              <a:t>New data type:</a:t>
            </a:r>
            <a:endParaRPr sz="1400" b="0" i="0" u="none" strike="noStrike" cap="none">
              <a:solidFill>
                <a:schemeClr val="lt1"/>
              </a:solidFill>
              <a:latin typeface="Arial"/>
              <a:ea typeface="Arial"/>
              <a:cs typeface="Arial"/>
              <a:sym typeface="Arial"/>
            </a:endParaRPr>
          </a:p>
        </p:txBody>
      </p:sp>
      <p:grpSp>
        <p:nvGrpSpPr>
          <p:cNvPr id="198" name="Google Shape;198;ge608c9f379_0_0"/>
          <p:cNvGrpSpPr/>
          <p:nvPr/>
        </p:nvGrpSpPr>
        <p:grpSpPr>
          <a:xfrm>
            <a:off x="1578021" y="2889390"/>
            <a:ext cx="4523255" cy="1746480"/>
            <a:chOff x="0" y="-1"/>
            <a:chExt cx="4523255" cy="1746480"/>
          </a:xfrm>
        </p:grpSpPr>
        <p:grpSp>
          <p:nvGrpSpPr>
            <p:cNvPr id="199" name="Google Shape;199;ge608c9f379_0_0"/>
            <p:cNvGrpSpPr/>
            <p:nvPr/>
          </p:nvGrpSpPr>
          <p:grpSpPr>
            <a:xfrm>
              <a:off x="0" y="215959"/>
              <a:ext cx="1048807" cy="1035611"/>
              <a:chOff x="0" y="0"/>
              <a:chExt cx="1048807" cy="1035611"/>
            </a:xfrm>
          </p:grpSpPr>
          <p:grpSp>
            <p:nvGrpSpPr>
              <p:cNvPr id="200" name="Google Shape;200;ge608c9f379_0_0"/>
              <p:cNvGrpSpPr/>
              <p:nvPr/>
            </p:nvGrpSpPr>
            <p:grpSpPr>
              <a:xfrm>
                <a:off x="168907" y="0"/>
                <a:ext cx="879900" cy="879900"/>
                <a:chOff x="0" y="0"/>
                <a:chExt cx="879900" cy="879900"/>
              </a:xfrm>
            </p:grpSpPr>
            <p:sp>
              <p:nvSpPr>
                <p:cNvPr id="201" name="Google Shape;201;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02" name="Google Shape;202;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03" name="Google Shape;203;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04" name="Google Shape;204;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05" name="Google Shape;205;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06" name="Google Shape;206;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07" name="Google Shape;207;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nvGrpSpPr>
              <p:cNvPr id="208" name="Google Shape;208;ge608c9f379_0_0"/>
              <p:cNvGrpSpPr/>
              <p:nvPr/>
            </p:nvGrpSpPr>
            <p:grpSpPr>
              <a:xfrm>
                <a:off x="87093" y="79175"/>
                <a:ext cx="879900" cy="879900"/>
                <a:chOff x="0" y="0"/>
                <a:chExt cx="879900" cy="879900"/>
              </a:xfrm>
            </p:grpSpPr>
            <p:sp>
              <p:nvSpPr>
                <p:cNvPr id="209" name="Google Shape;209;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10" name="Google Shape;210;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11" name="Google Shape;211;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12" name="Google Shape;212;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13" name="Google Shape;213;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14" name="Google Shape;214;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15" name="Google Shape;215;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nvGrpSpPr>
              <p:cNvPr id="216" name="Google Shape;216;ge608c9f379_0_0"/>
              <p:cNvGrpSpPr/>
              <p:nvPr/>
            </p:nvGrpSpPr>
            <p:grpSpPr>
              <a:xfrm>
                <a:off x="0" y="155711"/>
                <a:ext cx="879900" cy="879900"/>
                <a:chOff x="0" y="0"/>
                <a:chExt cx="879900" cy="879900"/>
              </a:xfrm>
            </p:grpSpPr>
            <p:sp>
              <p:nvSpPr>
                <p:cNvPr id="217" name="Google Shape;217;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18" name="Google Shape;218;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19" name="Google Shape;219;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20" name="Google Shape;220;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21" name="Google Shape;221;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22" name="Google Shape;222;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23" name="Google Shape;223;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sp>
          <p:nvSpPr>
            <p:cNvPr id="224" name="Google Shape;224;ge608c9f379_0_0"/>
            <p:cNvSpPr txBox="1"/>
            <p:nvPr/>
          </p:nvSpPr>
          <p:spPr>
            <a:xfrm>
              <a:off x="4841" y="1350179"/>
              <a:ext cx="866400" cy="3963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484B4C"/>
                </a:buClr>
                <a:buSzPts val="2000"/>
                <a:buFont typeface="Helvetica Neue"/>
                <a:buNone/>
              </a:pPr>
              <a:r>
                <a:rPr lang="en-US" sz="2000" b="0" i="0" u="none" strike="noStrike" cap="none">
                  <a:solidFill>
                    <a:schemeClr val="lt1"/>
                  </a:solidFill>
                  <a:latin typeface="Helvetica Neue"/>
                  <a:ea typeface="Helvetica Neue"/>
                  <a:cs typeface="Helvetica Neue"/>
                  <a:sym typeface="Helvetica Neue"/>
                </a:rPr>
                <a:t>Tensor</a:t>
              </a:r>
              <a:endParaRPr sz="1400" b="0" i="0" u="none" strike="noStrike" cap="none">
                <a:solidFill>
                  <a:schemeClr val="lt1"/>
                </a:solidFill>
                <a:latin typeface="Arial"/>
                <a:ea typeface="Arial"/>
                <a:cs typeface="Arial"/>
                <a:sym typeface="Arial"/>
              </a:endParaRPr>
            </a:p>
          </p:txBody>
        </p:sp>
        <p:sp>
          <p:nvSpPr>
            <p:cNvPr id="225" name="Google Shape;225;ge608c9f379_0_0"/>
            <p:cNvSpPr/>
            <p:nvPr/>
          </p:nvSpPr>
          <p:spPr>
            <a:xfrm>
              <a:off x="1202903" y="-1"/>
              <a:ext cx="3320352" cy="560160"/>
            </a:xfrm>
            <a:custGeom>
              <a:avLst/>
              <a:gdLst/>
              <a:ahLst/>
              <a:cxnLst/>
              <a:rect l="l" t="t" r="r" b="b"/>
              <a:pathLst>
                <a:path w="21600" h="16206" extrusionOk="0">
                  <a:moveTo>
                    <a:pt x="0" y="16206"/>
                  </a:moveTo>
                  <a:cubicBezTo>
                    <a:pt x="7140" y="-4985"/>
                    <a:pt x="14340" y="-5394"/>
                    <a:pt x="21600" y="14980"/>
                  </a:cubicBezTo>
                </a:path>
              </a:pathLst>
            </a:custGeom>
            <a:noFill/>
            <a:ln w="25400" cap="flat" cmpd="sng">
              <a:solidFill>
                <a:srgbClr val="6592B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grpSp>
        <p:nvGrpSpPr>
          <p:cNvPr id="226" name="Google Shape;226;ge608c9f379_0_0"/>
          <p:cNvGrpSpPr/>
          <p:nvPr/>
        </p:nvGrpSpPr>
        <p:grpSpPr>
          <a:xfrm>
            <a:off x="3774260" y="4559051"/>
            <a:ext cx="2799168" cy="1331273"/>
            <a:chOff x="-1" y="0"/>
            <a:chExt cx="2799168" cy="1331273"/>
          </a:xfrm>
        </p:grpSpPr>
        <p:grpSp>
          <p:nvGrpSpPr>
            <p:cNvPr id="227" name="Google Shape;227;ge608c9f379_0_0"/>
            <p:cNvGrpSpPr/>
            <p:nvPr/>
          </p:nvGrpSpPr>
          <p:grpSpPr>
            <a:xfrm>
              <a:off x="-1" y="295662"/>
              <a:ext cx="1048807" cy="1035611"/>
              <a:chOff x="0" y="0"/>
              <a:chExt cx="1048807" cy="1035611"/>
            </a:xfrm>
          </p:grpSpPr>
          <p:grpSp>
            <p:nvGrpSpPr>
              <p:cNvPr id="228" name="Google Shape;228;ge608c9f379_0_0"/>
              <p:cNvGrpSpPr/>
              <p:nvPr/>
            </p:nvGrpSpPr>
            <p:grpSpPr>
              <a:xfrm>
                <a:off x="168907" y="0"/>
                <a:ext cx="879900" cy="879900"/>
                <a:chOff x="0" y="0"/>
                <a:chExt cx="879900" cy="879900"/>
              </a:xfrm>
            </p:grpSpPr>
            <p:sp>
              <p:nvSpPr>
                <p:cNvPr id="229" name="Google Shape;229;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30" name="Google Shape;230;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31" name="Google Shape;231;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32" name="Google Shape;232;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33" name="Google Shape;233;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34" name="Google Shape;234;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35" name="Google Shape;235;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nvGrpSpPr>
              <p:cNvPr id="236" name="Google Shape;236;ge608c9f379_0_0"/>
              <p:cNvGrpSpPr/>
              <p:nvPr/>
            </p:nvGrpSpPr>
            <p:grpSpPr>
              <a:xfrm>
                <a:off x="87093" y="79175"/>
                <a:ext cx="879900" cy="879900"/>
                <a:chOff x="0" y="0"/>
                <a:chExt cx="879900" cy="879900"/>
              </a:xfrm>
            </p:grpSpPr>
            <p:sp>
              <p:nvSpPr>
                <p:cNvPr id="237" name="Google Shape;237;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38" name="Google Shape;238;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39" name="Google Shape;239;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40" name="Google Shape;240;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41" name="Google Shape;241;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42" name="Google Shape;242;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43" name="Google Shape;243;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nvGrpSpPr>
              <p:cNvPr id="244" name="Google Shape;244;ge608c9f379_0_0"/>
              <p:cNvGrpSpPr/>
              <p:nvPr/>
            </p:nvGrpSpPr>
            <p:grpSpPr>
              <a:xfrm>
                <a:off x="0" y="155711"/>
                <a:ext cx="879900" cy="879900"/>
                <a:chOff x="0" y="0"/>
                <a:chExt cx="879900" cy="879900"/>
              </a:xfrm>
            </p:grpSpPr>
            <p:sp>
              <p:nvSpPr>
                <p:cNvPr id="245" name="Google Shape;245;ge608c9f379_0_0"/>
                <p:cNvSpPr/>
                <p:nvPr/>
              </p:nvSpPr>
              <p:spPr>
                <a:xfrm>
                  <a:off x="0" y="0"/>
                  <a:ext cx="879900" cy="8799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246" name="Google Shape;246;ge608c9f379_0_0"/>
                <p:cNvCxnSpPr/>
                <p:nvPr/>
              </p:nvCxnSpPr>
              <p:spPr>
                <a:xfrm>
                  <a:off x="6394" y="439981"/>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47" name="Google Shape;247;ge608c9f379_0_0"/>
                <p:cNvCxnSpPr/>
                <p:nvPr/>
              </p:nvCxnSpPr>
              <p:spPr>
                <a:xfrm>
                  <a:off x="6394" y="652043"/>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48" name="Google Shape;248;ge608c9f379_0_0"/>
                <p:cNvCxnSpPr/>
                <p:nvPr/>
              </p:nvCxnSpPr>
              <p:spPr>
                <a:xfrm>
                  <a:off x="6394" y="218719"/>
                  <a:ext cx="867300" cy="0"/>
                </a:xfrm>
                <a:prstGeom prst="straightConnector1">
                  <a:avLst/>
                </a:prstGeom>
                <a:noFill/>
                <a:ln w="25400" cap="flat" cmpd="sng">
                  <a:solidFill>
                    <a:srgbClr val="6592B8"/>
                  </a:solidFill>
                  <a:prstDash val="solid"/>
                  <a:miter lim="800000"/>
                  <a:headEnd type="none" w="sm" len="sm"/>
                  <a:tailEnd type="none" w="sm" len="sm"/>
                </a:ln>
              </p:spPr>
            </p:cxnSp>
            <p:cxnSp>
              <p:nvCxnSpPr>
                <p:cNvPr id="249" name="Google Shape;249;ge608c9f379_0_0"/>
                <p:cNvCxnSpPr/>
                <p:nvPr/>
              </p:nvCxnSpPr>
              <p:spPr>
                <a:xfrm rot="10800000">
                  <a:off x="439981"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50" name="Google Shape;250;ge608c9f379_0_0"/>
                <p:cNvCxnSpPr/>
                <p:nvPr/>
              </p:nvCxnSpPr>
              <p:spPr>
                <a:xfrm rot="10800000">
                  <a:off x="660058" y="6268"/>
                  <a:ext cx="0" cy="867300"/>
                </a:xfrm>
                <a:prstGeom prst="straightConnector1">
                  <a:avLst/>
                </a:prstGeom>
                <a:noFill/>
                <a:ln w="25400" cap="flat" cmpd="sng">
                  <a:solidFill>
                    <a:srgbClr val="6592B8"/>
                  </a:solidFill>
                  <a:prstDash val="solid"/>
                  <a:miter lim="800000"/>
                  <a:headEnd type="none" w="sm" len="sm"/>
                  <a:tailEnd type="none" w="sm" len="sm"/>
                </a:ln>
              </p:spPr>
            </p:cxnSp>
            <p:cxnSp>
              <p:nvCxnSpPr>
                <p:cNvPr id="251" name="Google Shape;251;ge608c9f379_0_0"/>
                <p:cNvCxnSpPr/>
                <p:nvPr/>
              </p:nvCxnSpPr>
              <p:spPr>
                <a:xfrm rot="10800000">
                  <a:off x="219904" y="6268"/>
                  <a:ext cx="0" cy="867300"/>
                </a:xfrm>
                <a:prstGeom prst="straightConnector1">
                  <a:avLst/>
                </a:prstGeom>
                <a:noFill/>
                <a:ln w="25400" cap="flat" cmpd="sng">
                  <a:solidFill>
                    <a:srgbClr val="6592B8"/>
                  </a:solidFill>
                  <a:prstDash val="solid"/>
                  <a:miter lim="800000"/>
                  <a:headEnd type="none" w="sm" len="sm"/>
                  <a:tailEnd type="none" w="sm" len="sm"/>
                </a:ln>
              </p:spPr>
            </p:cxnSp>
          </p:grpSp>
        </p:grpSp>
        <p:sp>
          <p:nvSpPr>
            <p:cNvPr id="252" name="Google Shape;252;ge608c9f379_0_0"/>
            <p:cNvSpPr/>
            <p:nvPr/>
          </p:nvSpPr>
          <p:spPr>
            <a:xfrm>
              <a:off x="1264379" y="0"/>
              <a:ext cx="1534788" cy="813657"/>
            </a:xfrm>
            <a:custGeom>
              <a:avLst/>
              <a:gdLst/>
              <a:ahLst/>
              <a:cxnLst/>
              <a:rect l="l" t="t" r="r" b="b"/>
              <a:pathLst>
                <a:path w="21600" h="19650" extrusionOk="0">
                  <a:moveTo>
                    <a:pt x="0" y="19135"/>
                  </a:moveTo>
                  <a:cubicBezTo>
                    <a:pt x="7715" y="21600"/>
                    <a:pt x="14915" y="15222"/>
                    <a:pt x="21600" y="0"/>
                  </a:cubicBezTo>
                </a:path>
              </a:pathLst>
            </a:custGeom>
            <a:noFill/>
            <a:ln w="25400" cap="flat" cmpd="sng">
              <a:solidFill>
                <a:srgbClr val="6592B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grpSp>
        <p:nvGrpSpPr>
          <p:cNvPr id="253" name="Google Shape;253;ge608c9f379_0_0"/>
          <p:cNvGrpSpPr/>
          <p:nvPr/>
        </p:nvGrpSpPr>
        <p:grpSpPr>
          <a:xfrm>
            <a:off x="4661969" y="1048114"/>
            <a:ext cx="1636980" cy="1813235"/>
            <a:chOff x="505069" y="585917"/>
            <a:chExt cx="1636980" cy="1813235"/>
          </a:xfrm>
        </p:grpSpPr>
        <p:grpSp>
          <p:nvGrpSpPr>
            <p:cNvPr id="254" name="Google Shape;254;ge608c9f379_0_0"/>
            <p:cNvGrpSpPr/>
            <p:nvPr/>
          </p:nvGrpSpPr>
          <p:grpSpPr>
            <a:xfrm>
              <a:off x="505069" y="585917"/>
              <a:ext cx="891189" cy="1112382"/>
              <a:chOff x="0" y="0"/>
              <a:chExt cx="891189" cy="1112382"/>
            </a:xfrm>
          </p:grpSpPr>
          <p:cxnSp>
            <p:nvCxnSpPr>
              <p:cNvPr id="255" name="Google Shape;255;ge608c9f379_0_0"/>
              <p:cNvCxnSpPr/>
              <p:nvPr/>
            </p:nvCxnSpPr>
            <p:spPr>
              <a:xfrm>
                <a:off x="108823" y="105130"/>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56" name="Google Shape;256;ge608c9f379_0_0"/>
              <p:cNvCxnSpPr/>
              <p:nvPr/>
            </p:nvCxnSpPr>
            <p:spPr>
              <a:xfrm>
                <a:off x="108823" y="403638"/>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57" name="Google Shape;257;ge608c9f379_0_0"/>
              <p:cNvCxnSpPr/>
              <p:nvPr/>
            </p:nvCxnSpPr>
            <p:spPr>
              <a:xfrm>
                <a:off x="108823" y="702146"/>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58" name="Google Shape;258;ge608c9f379_0_0"/>
              <p:cNvCxnSpPr/>
              <p:nvPr/>
            </p:nvCxnSpPr>
            <p:spPr>
              <a:xfrm rot="10800000" flipH="1">
                <a:off x="108823" y="254491"/>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59" name="Google Shape;259;ge608c9f379_0_0"/>
              <p:cNvCxnSpPr/>
              <p:nvPr/>
            </p:nvCxnSpPr>
            <p:spPr>
              <a:xfrm rot="10800000" flipH="1">
                <a:off x="108823" y="552999"/>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60" name="Google Shape;260;ge608c9f379_0_0"/>
              <p:cNvCxnSpPr/>
              <p:nvPr/>
            </p:nvCxnSpPr>
            <p:spPr>
              <a:xfrm rot="10800000" flipH="1">
                <a:off x="108823" y="851507"/>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61" name="Google Shape;261;ge608c9f379_0_0"/>
              <p:cNvCxnSpPr/>
              <p:nvPr/>
            </p:nvCxnSpPr>
            <p:spPr>
              <a:xfrm>
                <a:off x="451727" y="256014"/>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62" name="Google Shape;262;ge608c9f379_0_0"/>
              <p:cNvCxnSpPr/>
              <p:nvPr/>
            </p:nvCxnSpPr>
            <p:spPr>
              <a:xfrm>
                <a:off x="451727" y="554522"/>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63" name="Google Shape;263;ge608c9f379_0_0"/>
              <p:cNvCxnSpPr/>
              <p:nvPr/>
            </p:nvCxnSpPr>
            <p:spPr>
              <a:xfrm rot="10800000" flipH="1">
                <a:off x="451727" y="405375"/>
                <a:ext cx="343800" cy="166800"/>
              </a:xfrm>
              <a:prstGeom prst="straightConnector1">
                <a:avLst/>
              </a:prstGeom>
              <a:noFill/>
              <a:ln w="25400" cap="flat" cmpd="sng">
                <a:solidFill>
                  <a:srgbClr val="6592B8"/>
                </a:solidFill>
                <a:prstDash val="solid"/>
                <a:miter lim="800000"/>
                <a:headEnd type="none" w="sm" len="sm"/>
                <a:tailEnd type="none" w="sm" len="sm"/>
              </a:ln>
            </p:spPr>
          </p:cxnSp>
          <p:cxnSp>
            <p:nvCxnSpPr>
              <p:cNvPr id="264" name="Google Shape;264;ge608c9f379_0_0"/>
              <p:cNvCxnSpPr/>
              <p:nvPr/>
            </p:nvCxnSpPr>
            <p:spPr>
              <a:xfrm rot="10800000" flipH="1">
                <a:off x="451727" y="703883"/>
                <a:ext cx="343800" cy="166800"/>
              </a:xfrm>
              <a:prstGeom prst="straightConnector1">
                <a:avLst/>
              </a:prstGeom>
              <a:noFill/>
              <a:ln w="25400" cap="flat" cmpd="sng">
                <a:solidFill>
                  <a:srgbClr val="6592B8"/>
                </a:solidFill>
                <a:prstDash val="solid"/>
                <a:miter lim="800000"/>
                <a:headEnd type="none" w="sm" len="sm"/>
                <a:tailEnd type="none" w="sm" len="sm"/>
              </a:ln>
            </p:spPr>
          </p:cxnSp>
          <p:sp>
            <p:nvSpPr>
              <p:cNvPr id="265" name="Google Shape;265;ge608c9f379_0_0"/>
              <p:cNvSpPr/>
              <p:nvPr/>
            </p:nvSpPr>
            <p:spPr>
              <a:xfrm>
                <a:off x="0" y="0"/>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66" name="Google Shape;266;ge608c9f379_0_0"/>
              <p:cNvSpPr/>
              <p:nvPr/>
            </p:nvSpPr>
            <p:spPr>
              <a:xfrm>
                <a:off x="0" y="299094"/>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67" name="Google Shape;267;ge608c9f379_0_0"/>
              <p:cNvSpPr/>
              <p:nvPr/>
            </p:nvSpPr>
            <p:spPr>
              <a:xfrm>
                <a:off x="0" y="598188"/>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68" name="Google Shape;268;ge608c9f379_0_0"/>
              <p:cNvSpPr/>
              <p:nvPr/>
            </p:nvSpPr>
            <p:spPr>
              <a:xfrm>
                <a:off x="0" y="897282"/>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69" name="Google Shape;269;ge608c9f379_0_0"/>
              <p:cNvSpPr/>
              <p:nvPr/>
            </p:nvSpPr>
            <p:spPr>
              <a:xfrm>
                <a:off x="338044" y="156748"/>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70" name="Google Shape;270;ge608c9f379_0_0"/>
              <p:cNvSpPr/>
              <p:nvPr/>
            </p:nvSpPr>
            <p:spPr>
              <a:xfrm>
                <a:off x="338044" y="455843"/>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71" name="Google Shape;271;ge608c9f379_0_0"/>
              <p:cNvSpPr/>
              <p:nvPr/>
            </p:nvSpPr>
            <p:spPr>
              <a:xfrm>
                <a:off x="338044" y="754937"/>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72" name="Google Shape;272;ge608c9f379_0_0"/>
              <p:cNvSpPr/>
              <p:nvPr/>
            </p:nvSpPr>
            <p:spPr>
              <a:xfrm>
                <a:off x="676089" y="306296"/>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73" name="Google Shape;273;ge608c9f379_0_0"/>
              <p:cNvSpPr/>
              <p:nvPr/>
            </p:nvSpPr>
            <p:spPr>
              <a:xfrm>
                <a:off x="676089" y="605390"/>
                <a:ext cx="215100" cy="215100"/>
              </a:xfrm>
              <a:prstGeom prst="ellipse">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cxnSp>
          <p:nvCxnSpPr>
            <p:cNvPr id="274" name="Google Shape;274;ge608c9f379_0_0"/>
            <p:cNvCxnSpPr/>
            <p:nvPr/>
          </p:nvCxnSpPr>
          <p:spPr>
            <a:xfrm>
              <a:off x="1374049" y="1631152"/>
              <a:ext cx="768000" cy="768000"/>
            </a:xfrm>
            <a:prstGeom prst="straightConnector1">
              <a:avLst/>
            </a:prstGeom>
            <a:noFill/>
            <a:ln w="25400" cap="flat" cmpd="sng">
              <a:solidFill>
                <a:srgbClr val="6592B8"/>
              </a:solidFill>
              <a:prstDash val="solid"/>
              <a:miter lim="800000"/>
              <a:headEnd type="none" w="sm" len="sm"/>
              <a:tailEnd type="triangle" w="med" len="med"/>
            </a:ln>
          </p:spPr>
        </p:cxnSp>
      </p:grpSp>
      <p:grpSp>
        <p:nvGrpSpPr>
          <p:cNvPr id="275" name="Google Shape;275;ge608c9f379_0_0"/>
          <p:cNvGrpSpPr/>
          <p:nvPr/>
        </p:nvGrpSpPr>
        <p:grpSpPr>
          <a:xfrm>
            <a:off x="6756751" y="355600"/>
            <a:ext cx="2081966" cy="2221793"/>
            <a:chOff x="0" y="0"/>
            <a:chExt cx="2081966" cy="2221793"/>
          </a:xfrm>
        </p:grpSpPr>
        <p:grpSp>
          <p:nvGrpSpPr>
            <p:cNvPr id="276" name="Google Shape;276;ge608c9f379_0_0"/>
            <p:cNvGrpSpPr/>
            <p:nvPr/>
          </p:nvGrpSpPr>
          <p:grpSpPr>
            <a:xfrm>
              <a:off x="745701" y="699214"/>
              <a:ext cx="891189" cy="1112382"/>
              <a:chOff x="0" y="0"/>
              <a:chExt cx="891189" cy="1112382"/>
            </a:xfrm>
          </p:grpSpPr>
          <p:cxnSp>
            <p:nvCxnSpPr>
              <p:cNvPr id="277" name="Google Shape;277;ge608c9f379_0_0"/>
              <p:cNvCxnSpPr/>
              <p:nvPr/>
            </p:nvCxnSpPr>
            <p:spPr>
              <a:xfrm>
                <a:off x="108823" y="105130"/>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78" name="Google Shape;278;ge608c9f379_0_0"/>
              <p:cNvCxnSpPr/>
              <p:nvPr/>
            </p:nvCxnSpPr>
            <p:spPr>
              <a:xfrm>
                <a:off x="108823" y="403638"/>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79" name="Google Shape;279;ge608c9f379_0_0"/>
              <p:cNvCxnSpPr/>
              <p:nvPr/>
            </p:nvCxnSpPr>
            <p:spPr>
              <a:xfrm>
                <a:off x="108823" y="702146"/>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0" name="Google Shape;280;ge608c9f379_0_0"/>
              <p:cNvCxnSpPr/>
              <p:nvPr/>
            </p:nvCxnSpPr>
            <p:spPr>
              <a:xfrm rot="10800000" flipH="1">
                <a:off x="108823" y="254491"/>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1" name="Google Shape;281;ge608c9f379_0_0"/>
              <p:cNvCxnSpPr/>
              <p:nvPr/>
            </p:nvCxnSpPr>
            <p:spPr>
              <a:xfrm rot="10800000" flipH="1">
                <a:off x="108823" y="552999"/>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2" name="Google Shape;282;ge608c9f379_0_0"/>
              <p:cNvCxnSpPr/>
              <p:nvPr/>
            </p:nvCxnSpPr>
            <p:spPr>
              <a:xfrm rot="10800000" flipH="1">
                <a:off x="108823" y="851507"/>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3" name="Google Shape;283;ge608c9f379_0_0"/>
              <p:cNvCxnSpPr/>
              <p:nvPr/>
            </p:nvCxnSpPr>
            <p:spPr>
              <a:xfrm>
                <a:off x="451727" y="256014"/>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4" name="Google Shape;284;ge608c9f379_0_0"/>
              <p:cNvCxnSpPr/>
              <p:nvPr/>
            </p:nvCxnSpPr>
            <p:spPr>
              <a:xfrm>
                <a:off x="451727" y="554522"/>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5" name="Google Shape;285;ge608c9f379_0_0"/>
              <p:cNvCxnSpPr/>
              <p:nvPr/>
            </p:nvCxnSpPr>
            <p:spPr>
              <a:xfrm rot="10800000" flipH="1">
                <a:off x="451727" y="405375"/>
                <a:ext cx="343800" cy="166800"/>
              </a:xfrm>
              <a:prstGeom prst="straightConnector1">
                <a:avLst/>
              </a:prstGeom>
              <a:noFill/>
              <a:ln w="25400" cap="flat" cmpd="sng">
                <a:solidFill>
                  <a:srgbClr val="5CB581"/>
                </a:solidFill>
                <a:prstDash val="solid"/>
                <a:miter lim="800000"/>
                <a:headEnd type="none" w="sm" len="sm"/>
                <a:tailEnd type="none" w="sm" len="sm"/>
              </a:ln>
            </p:spPr>
          </p:cxnSp>
          <p:cxnSp>
            <p:nvCxnSpPr>
              <p:cNvPr id="286" name="Google Shape;286;ge608c9f379_0_0"/>
              <p:cNvCxnSpPr/>
              <p:nvPr/>
            </p:nvCxnSpPr>
            <p:spPr>
              <a:xfrm rot="10800000" flipH="1">
                <a:off x="451727" y="703883"/>
                <a:ext cx="343800" cy="166800"/>
              </a:xfrm>
              <a:prstGeom prst="straightConnector1">
                <a:avLst/>
              </a:prstGeom>
              <a:noFill/>
              <a:ln w="25400" cap="flat" cmpd="sng">
                <a:solidFill>
                  <a:srgbClr val="5CB581"/>
                </a:solidFill>
                <a:prstDash val="solid"/>
                <a:miter lim="800000"/>
                <a:headEnd type="none" w="sm" len="sm"/>
                <a:tailEnd type="none" w="sm" len="sm"/>
              </a:ln>
            </p:spPr>
          </p:cxnSp>
          <p:sp>
            <p:nvSpPr>
              <p:cNvPr id="287" name="Google Shape;287;ge608c9f379_0_0"/>
              <p:cNvSpPr/>
              <p:nvPr/>
            </p:nvSpPr>
            <p:spPr>
              <a:xfrm>
                <a:off x="0" y="0"/>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88" name="Google Shape;288;ge608c9f379_0_0"/>
              <p:cNvSpPr/>
              <p:nvPr/>
            </p:nvSpPr>
            <p:spPr>
              <a:xfrm>
                <a:off x="0" y="299094"/>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89" name="Google Shape;289;ge608c9f379_0_0"/>
              <p:cNvSpPr/>
              <p:nvPr/>
            </p:nvSpPr>
            <p:spPr>
              <a:xfrm>
                <a:off x="0" y="598188"/>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0" name="Google Shape;290;ge608c9f379_0_0"/>
              <p:cNvSpPr/>
              <p:nvPr/>
            </p:nvSpPr>
            <p:spPr>
              <a:xfrm>
                <a:off x="0" y="897282"/>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1" name="Google Shape;291;ge608c9f379_0_0"/>
              <p:cNvSpPr/>
              <p:nvPr/>
            </p:nvSpPr>
            <p:spPr>
              <a:xfrm>
                <a:off x="338044" y="156748"/>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2" name="Google Shape;292;ge608c9f379_0_0"/>
              <p:cNvSpPr/>
              <p:nvPr/>
            </p:nvSpPr>
            <p:spPr>
              <a:xfrm>
                <a:off x="338044" y="455843"/>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3" name="Google Shape;293;ge608c9f379_0_0"/>
              <p:cNvSpPr/>
              <p:nvPr/>
            </p:nvSpPr>
            <p:spPr>
              <a:xfrm>
                <a:off x="338044" y="754937"/>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4" name="Google Shape;294;ge608c9f379_0_0"/>
              <p:cNvSpPr/>
              <p:nvPr/>
            </p:nvSpPr>
            <p:spPr>
              <a:xfrm>
                <a:off x="676089" y="306296"/>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295" name="Google Shape;295;ge608c9f379_0_0"/>
              <p:cNvSpPr/>
              <p:nvPr/>
            </p:nvSpPr>
            <p:spPr>
              <a:xfrm>
                <a:off x="676089" y="605390"/>
                <a:ext cx="215100" cy="215100"/>
              </a:xfrm>
              <a:prstGeom prst="ellipse">
                <a:avLst/>
              </a:prstGeom>
              <a:solidFill>
                <a:srgbClr val="FFFFFF"/>
              </a:solidFill>
              <a:ln w="25400" cap="flat" cmpd="sng">
                <a:solidFill>
                  <a:srgbClr val="5CB581"/>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grpSp>
          <p:nvGrpSpPr>
            <p:cNvPr id="296" name="Google Shape;296;ge608c9f379_0_0"/>
            <p:cNvGrpSpPr/>
            <p:nvPr/>
          </p:nvGrpSpPr>
          <p:grpSpPr>
            <a:xfrm>
              <a:off x="0" y="0"/>
              <a:ext cx="2081966" cy="550446"/>
              <a:chOff x="0" y="0"/>
              <a:chExt cx="2081966" cy="550446"/>
            </a:xfrm>
          </p:grpSpPr>
          <p:pic>
            <p:nvPicPr>
              <p:cNvPr id="297" name="Google Shape;297;ge608c9f379_0_0" descr="tf_logo_social.png"/>
              <p:cNvPicPr preferRelativeResize="0"/>
              <p:nvPr/>
            </p:nvPicPr>
            <p:blipFill rotWithShape="1">
              <a:blip r:embed="rId5">
                <a:alphaModFix/>
              </a:blip>
              <a:srcRect l="39987" t="17897" r="29784" b="43752"/>
              <a:stretch/>
            </p:blipFill>
            <p:spPr>
              <a:xfrm>
                <a:off x="0" y="0"/>
                <a:ext cx="771303" cy="550446"/>
              </a:xfrm>
              <a:prstGeom prst="rect">
                <a:avLst/>
              </a:prstGeom>
              <a:noFill/>
              <a:ln>
                <a:noFill/>
              </a:ln>
            </p:spPr>
          </p:pic>
          <p:pic>
            <p:nvPicPr>
              <p:cNvPr id="298" name="Google Shape;298;ge608c9f379_0_0" descr="tf_logo_social.png"/>
              <p:cNvPicPr preferRelativeResize="0"/>
              <p:nvPr/>
            </p:nvPicPr>
            <p:blipFill rotWithShape="1">
              <a:blip r:embed="rId5">
                <a:alphaModFix/>
              </a:blip>
              <a:srcRect l="18341" t="58090" r="18342" b="17895"/>
              <a:stretch/>
            </p:blipFill>
            <p:spPr>
              <a:xfrm>
                <a:off x="466319" y="102913"/>
                <a:ext cx="1615647" cy="344667"/>
              </a:xfrm>
              <a:prstGeom prst="rect">
                <a:avLst/>
              </a:prstGeom>
              <a:noFill/>
              <a:ln>
                <a:noFill/>
              </a:ln>
            </p:spPr>
          </p:pic>
        </p:grpSp>
        <p:cxnSp>
          <p:nvCxnSpPr>
            <p:cNvPr id="299" name="Google Shape;299;ge608c9f379_0_0"/>
            <p:cNvCxnSpPr/>
            <p:nvPr/>
          </p:nvCxnSpPr>
          <p:spPr>
            <a:xfrm>
              <a:off x="1191251" y="1847093"/>
              <a:ext cx="0" cy="374700"/>
            </a:xfrm>
            <a:prstGeom prst="straightConnector1">
              <a:avLst/>
            </a:prstGeom>
            <a:noFill/>
            <a:ln w="25400" cap="flat" cmpd="sng">
              <a:solidFill>
                <a:srgbClr val="6592B8"/>
              </a:solidFill>
              <a:prstDash val="solid"/>
              <a:miter lim="800000"/>
              <a:headEnd type="none" w="sm" len="sm"/>
              <a:tailEnd type="triangle" w="med" len="med"/>
            </a:ln>
          </p:spPr>
        </p:cxnSp>
      </p:grpSp>
      <p:grpSp>
        <p:nvGrpSpPr>
          <p:cNvPr id="300" name="Google Shape;300;ge608c9f379_0_0"/>
          <p:cNvGrpSpPr/>
          <p:nvPr/>
        </p:nvGrpSpPr>
        <p:grpSpPr>
          <a:xfrm>
            <a:off x="8920048" y="409003"/>
            <a:ext cx="2662263" cy="2534717"/>
            <a:chOff x="-62" y="0"/>
            <a:chExt cx="2662263" cy="2534717"/>
          </a:xfrm>
        </p:grpSpPr>
        <p:pic>
          <p:nvPicPr>
            <p:cNvPr id="301" name="Google Shape;301;ge608c9f379_0_0" descr="Unknown.png"/>
            <p:cNvPicPr preferRelativeResize="0"/>
            <p:nvPr/>
          </p:nvPicPr>
          <p:blipFill rotWithShape="1">
            <a:blip r:embed="rId6">
              <a:alphaModFix/>
            </a:blip>
            <a:srcRect/>
            <a:stretch/>
          </p:blipFill>
          <p:spPr>
            <a:xfrm>
              <a:off x="416279" y="0"/>
              <a:ext cx="1869302" cy="481040"/>
            </a:xfrm>
            <a:prstGeom prst="rect">
              <a:avLst/>
            </a:prstGeom>
            <a:noFill/>
            <a:ln>
              <a:noFill/>
            </a:ln>
          </p:spPr>
        </p:pic>
        <p:grpSp>
          <p:nvGrpSpPr>
            <p:cNvPr id="302" name="Google Shape;302;ge608c9f379_0_0"/>
            <p:cNvGrpSpPr/>
            <p:nvPr/>
          </p:nvGrpSpPr>
          <p:grpSpPr>
            <a:xfrm>
              <a:off x="356739" y="639111"/>
              <a:ext cx="891189" cy="1112382"/>
              <a:chOff x="0" y="0"/>
              <a:chExt cx="891189" cy="1112382"/>
            </a:xfrm>
          </p:grpSpPr>
          <p:cxnSp>
            <p:nvCxnSpPr>
              <p:cNvPr id="303" name="Google Shape;303;ge608c9f379_0_0"/>
              <p:cNvCxnSpPr/>
              <p:nvPr/>
            </p:nvCxnSpPr>
            <p:spPr>
              <a:xfrm>
                <a:off x="108823" y="105130"/>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4" name="Google Shape;304;ge608c9f379_0_0"/>
              <p:cNvCxnSpPr/>
              <p:nvPr/>
            </p:nvCxnSpPr>
            <p:spPr>
              <a:xfrm>
                <a:off x="108823" y="403638"/>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5" name="Google Shape;305;ge608c9f379_0_0"/>
              <p:cNvCxnSpPr/>
              <p:nvPr/>
            </p:nvCxnSpPr>
            <p:spPr>
              <a:xfrm>
                <a:off x="108823" y="702146"/>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6" name="Google Shape;306;ge608c9f379_0_0"/>
              <p:cNvCxnSpPr/>
              <p:nvPr/>
            </p:nvCxnSpPr>
            <p:spPr>
              <a:xfrm rot="10800000" flipH="1">
                <a:off x="108823" y="254491"/>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7" name="Google Shape;307;ge608c9f379_0_0"/>
              <p:cNvCxnSpPr/>
              <p:nvPr/>
            </p:nvCxnSpPr>
            <p:spPr>
              <a:xfrm rot="10800000" flipH="1">
                <a:off x="108823" y="552999"/>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8" name="Google Shape;308;ge608c9f379_0_0"/>
              <p:cNvCxnSpPr/>
              <p:nvPr/>
            </p:nvCxnSpPr>
            <p:spPr>
              <a:xfrm rot="10800000" flipH="1">
                <a:off x="108823" y="851507"/>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09" name="Google Shape;309;ge608c9f379_0_0"/>
              <p:cNvCxnSpPr/>
              <p:nvPr/>
            </p:nvCxnSpPr>
            <p:spPr>
              <a:xfrm>
                <a:off x="451727" y="256014"/>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10" name="Google Shape;310;ge608c9f379_0_0"/>
              <p:cNvCxnSpPr/>
              <p:nvPr/>
            </p:nvCxnSpPr>
            <p:spPr>
              <a:xfrm>
                <a:off x="451727" y="554522"/>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11" name="Google Shape;311;ge608c9f379_0_0"/>
              <p:cNvCxnSpPr/>
              <p:nvPr/>
            </p:nvCxnSpPr>
            <p:spPr>
              <a:xfrm rot="10800000" flipH="1">
                <a:off x="451727" y="405375"/>
                <a:ext cx="343800" cy="166800"/>
              </a:xfrm>
              <a:prstGeom prst="straightConnector1">
                <a:avLst/>
              </a:prstGeom>
              <a:noFill/>
              <a:ln w="25400" cap="flat" cmpd="sng">
                <a:solidFill>
                  <a:srgbClr val="D7913E"/>
                </a:solidFill>
                <a:prstDash val="solid"/>
                <a:miter lim="800000"/>
                <a:headEnd type="none" w="sm" len="sm"/>
                <a:tailEnd type="none" w="sm" len="sm"/>
              </a:ln>
            </p:spPr>
          </p:cxnSp>
          <p:cxnSp>
            <p:nvCxnSpPr>
              <p:cNvPr id="312" name="Google Shape;312;ge608c9f379_0_0"/>
              <p:cNvCxnSpPr/>
              <p:nvPr/>
            </p:nvCxnSpPr>
            <p:spPr>
              <a:xfrm rot="10800000" flipH="1">
                <a:off x="451727" y="703883"/>
                <a:ext cx="343800" cy="166800"/>
              </a:xfrm>
              <a:prstGeom prst="straightConnector1">
                <a:avLst/>
              </a:prstGeom>
              <a:noFill/>
              <a:ln w="25400" cap="flat" cmpd="sng">
                <a:solidFill>
                  <a:srgbClr val="D7913E"/>
                </a:solidFill>
                <a:prstDash val="solid"/>
                <a:miter lim="800000"/>
                <a:headEnd type="none" w="sm" len="sm"/>
                <a:tailEnd type="none" w="sm" len="sm"/>
              </a:ln>
            </p:spPr>
          </p:cxnSp>
          <p:sp>
            <p:nvSpPr>
              <p:cNvPr id="313" name="Google Shape;313;ge608c9f379_0_0"/>
              <p:cNvSpPr/>
              <p:nvPr/>
            </p:nvSpPr>
            <p:spPr>
              <a:xfrm>
                <a:off x="0" y="0"/>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4" name="Google Shape;314;ge608c9f379_0_0"/>
              <p:cNvSpPr/>
              <p:nvPr/>
            </p:nvSpPr>
            <p:spPr>
              <a:xfrm>
                <a:off x="0" y="299094"/>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5" name="Google Shape;315;ge608c9f379_0_0"/>
              <p:cNvSpPr/>
              <p:nvPr/>
            </p:nvSpPr>
            <p:spPr>
              <a:xfrm>
                <a:off x="0" y="598188"/>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6" name="Google Shape;316;ge608c9f379_0_0"/>
              <p:cNvSpPr/>
              <p:nvPr/>
            </p:nvSpPr>
            <p:spPr>
              <a:xfrm>
                <a:off x="0" y="897282"/>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7" name="Google Shape;317;ge608c9f379_0_0"/>
              <p:cNvSpPr/>
              <p:nvPr/>
            </p:nvSpPr>
            <p:spPr>
              <a:xfrm>
                <a:off x="338044" y="156748"/>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8" name="Google Shape;318;ge608c9f379_0_0"/>
              <p:cNvSpPr/>
              <p:nvPr/>
            </p:nvSpPr>
            <p:spPr>
              <a:xfrm>
                <a:off x="338044" y="455843"/>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19" name="Google Shape;319;ge608c9f379_0_0"/>
              <p:cNvSpPr/>
              <p:nvPr/>
            </p:nvSpPr>
            <p:spPr>
              <a:xfrm>
                <a:off x="338044" y="754937"/>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20" name="Google Shape;320;ge608c9f379_0_0"/>
              <p:cNvSpPr/>
              <p:nvPr/>
            </p:nvSpPr>
            <p:spPr>
              <a:xfrm>
                <a:off x="676089" y="306296"/>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21" name="Google Shape;321;ge608c9f379_0_0"/>
              <p:cNvSpPr/>
              <p:nvPr/>
            </p:nvSpPr>
            <p:spPr>
              <a:xfrm>
                <a:off x="676089" y="605390"/>
                <a:ext cx="215100" cy="2151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grpSp>
          <p:nvGrpSpPr>
            <p:cNvPr id="322" name="Google Shape;322;ge608c9f379_0_0"/>
            <p:cNvGrpSpPr/>
            <p:nvPr/>
          </p:nvGrpSpPr>
          <p:grpSpPr>
            <a:xfrm>
              <a:off x="1613385" y="806167"/>
              <a:ext cx="1048816" cy="778126"/>
              <a:chOff x="0" y="0"/>
              <a:chExt cx="1048816" cy="778126"/>
            </a:xfrm>
          </p:grpSpPr>
          <p:cxnSp>
            <p:nvCxnSpPr>
              <p:cNvPr id="323" name="Google Shape;323;ge608c9f379_0_0"/>
              <p:cNvCxnSpPr/>
              <p:nvPr/>
            </p:nvCxnSpPr>
            <p:spPr>
              <a:xfrm rot="10800000" flipH="1">
                <a:off x="77703" y="397346"/>
                <a:ext cx="153600" cy="311100"/>
              </a:xfrm>
              <a:prstGeom prst="straightConnector1">
                <a:avLst/>
              </a:prstGeom>
              <a:noFill/>
              <a:ln w="25400" cap="flat" cmpd="sng">
                <a:solidFill>
                  <a:srgbClr val="D7913E"/>
                </a:solidFill>
                <a:prstDash val="solid"/>
                <a:miter lim="800000"/>
                <a:headEnd type="none" w="sm" len="sm"/>
                <a:tailEnd type="none" w="sm" len="sm"/>
              </a:ln>
            </p:spPr>
          </p:cxnSp>
          <p:cxnSp>
            <p:nvCxnSpPr>
              <p:cNvPr id="324" name="Google Shape;324;ge608c9f379_0_0"/>
              <p:cNvCxnSpPr/>
              <p:nvPr/>
            </p:nvCxnSpPr>
            <p:spPr>
              <a:xfrm rot="10800000" flipH="1">
                <a:off x="673400" y="397346"/>
                <a:ext cx="153600" cy="311100"/>
              </a:xfrm>
              <a:prstGeom prst="straightConnector1">
                <a:avLst/>
              </a:prstGeom>
              <a:noFill/>
              <a:ln w="25400" cap="flat" cmpd="sng">
                <a:solidFill>
                  <a:srgbClr val="D7913E"/>
                </a:solidFill>
                <a:prstDash val="solid"/>
                <a:miter lim="800000"/>
                <a:headEnd type="none" w="sm" len="sm"/>
                <a:tailEnd type="none" w="sm" len="sm"/>
              </a:ln>
            </p:spPr>
          </p:cxnSp>
          <p:cxnSp>
            <p:nvCxnSpPr>
              <p:cNvPr id="325" name="Google Shape;325;ge608c9f379_0_0"/>
              <p:cNvCxnSpPr/>
              <p:nvPr/>
            </p:nvCxnSpPr>
            <p:spPr>
              <a:xfrm rot="10800000">
                <a:off x="811454" y="397346"/>
                <a:ext cx="153600" cy="311100"/>
              </a:xfrm>
              <a:prstGeom prst="straightConnector1">
                <a:avLst/>
              </a:prstGeom>
              <a:noFill/>
              <a:ln w="25400" cap="flat" cmpd="sng">
                <a:solidFill>
                  <a:srgbClr val="D7913E"/>
                </a:solidFill>
                <a:prstDash val="solid"/>
                <a:miter lim="800000"/>
                <a:headEnd type="none" w="sm" len="sm"/>
                <a:tailEnd type="none" w="sm" len="sm"/>
              </a:ln>
            </p:spPr>
          </p:cxnSp>
          <p:cxnSp>
            <p:nvCxnSpPr>
              <p:cNvPr id="326" name="Google Shape;326;ge608c9f379_0_0"/>
              <p:cNvCxnSpPr/>
              <p:nvPr/>
            </p:nvCxnSpPr>
            <p:spPr>
              <a:xfrm rot="10800000">
                <a:off x="228623" y="397346"/>
                <a:ext cx="153600" cy="311100"/>
              </a:xfrm>
              <a:prstGeom prst="straightConnector1">
                <a:avLst/>
              </a:prstGeom>
              <a:noFill/>
              <a:ln w="25400" cap="flat" cmpd="sng">
                <a:solidFill>
                  <a:srgbClr val="D7913E"/>
                </a:solidFill>
                <a:prstDash val="solid"/>
                <a:miter lim="800000"/>
                <a:headEnd type="none" w="sm" len="sm"/>
                <a:tailEnd type="none" w="sm" len="sm"/>
              </a:ln>
            </p:spPr>
          </p:cxnSp>
          <p:cxnSp>
            <p:nvCxnSpPr>
              <p:cNvPr id="327" name="Google Shape;327;ge608c9f379_0_0"/>
              <p:cNvCxnSpPr/>
              <p:nvPr/>
            </p:nvCxnSpPr>
            <p:spPr>
              <a:xfrm rot="10800000">
                <a:off x="522449" y="77764"/>
                <a:ext cx="303000" cy="311100"/>
              </a:xfrm>
              <a:prstGeom prst="straightConnector1">
                <a:avLst/>
              </a:prstGeom>
              <a:noFill/>
              <a:ln w="25400" cap="flat" cmpd="sng">
                <a:solidFill>
                  <a:srgbClr val="D7913E"/>
                </a:solidFill>
                <a:prstDash val="solid"/>
                <a:miter lim="800000"/>
                <a:headEnd type="none" w="sm" len="sm"/>
                <a:tailEnd type="none" w="sm" len="sm"/>
              </a:ln>
            </p:spPr>
          </p:cxnSp>
          <p:cxnSp>
            <p:nvCxnSpPr>
              <p:cNvPr id="328" name="Google Shape;328;ge608c9f379_0_0"/>
              <p:cNvCxnSpPr/>
              <p:nvPr/>
            </p:nvCxnSpPr>
            <p:spPr>
              <a:xfrm rot="10800000" flipH="1">
                <a:off x="227693" y="77764"/>
                <a:ext cx="303000" cy="311100"/>
              </a:xfrm>
              <a:prstGeom prst="straightConnector1">
                <a:avLst/>
              </a:prstGeom>
              <a:noFill/>
              <a:ln w="25400" cap="flat" cmpd="sng">
                <a:solidFill>
                  <a:srgbClr val="D7913E"/>
                </a:solidFill>
                <a:prstDash val="solid"/>
                <a:miter lim="800000"/>
                <a:headEnd type="none" w="sm" len="sm"/>
                <a:tailEnd type="none" w="sm" len="sm"/>
              </a:ln>
            </p:spPr>
          </p:cxnSp>
          <p:sp>
            <p:nvSpPr>
              <p:cNvPr id="329" name="Google Shape;329;ge608c9f379_0_0"/>
              <p:cNvSpPr/>
              <p:nvPr/>
            </p:nvSpPr>
            <p:spPr>
              <a:xfrm>
                <a:off x="448658" y="0"/>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0" name="Google Shape;330;ge608c9f379_0_0"/>
              <p:cNvSpPr/>
              <p:nvPr/>
            </p:nvSpPr>
            <p:spPr>
              <a:xfrm>
                <a:off x="153387" y="313313"/>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1" name="Google Shape;331;ge608c9f379_0_0"/>
              <p:cNvSpPr/>
              <p:nvPr/>
            </p:nvSpPr>
            <p:spPr>
              <a:xfrm>
                <a:off x="742948" y="313313"/>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2" name="Google Shape;332;ge608c9f379_0_0"/>
              <p:cNvSpPr/>
              <p:nvPr/>
            </p:nvSpPr>
            <p:spPr>
              <a:xfrm>
                <a:off x="299105" y="626626"/>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3" name="Google Shape;333;ge608c9f379_0_0"/>
              <p:cNvSpPr/>
              <p:nvPr/>
            </p:nvSpPr>
            <p:spPr>
              <a:xfrm>
                <a:off x="0" y="626626"/>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4" name="Google Shape;334;ge608c9f379_0_0"/>
              <p:cNvSpPr/>
              <p:nvPr/>
            </p:nvSpPr>
            <p:spPr>
              <a:xfrm>
                <a:off x="598210" y="626626"/>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sp>
            <p:nvSpPr>
              <p:cNvPr id="335" name="Google Shape;335;ge608c9f379_0_0"/>
              <p:cNvSpPr/>
              <p:nvPr/>
            </p:nvSpPr>
            <p:spPr>
              <a:xfrm>
                <a:off x="897316" y="626626"/>
                <a:ext cx="151500" cy="151500"/>
              </a:xfrm>
              <a:prstGeom prst="ellipse">
                <a:avLst/>
              </a:prstGeom>
              <a:solidFill>
                <a:srgbClr val="FFFFFF"/>
              </a:solidFill>
              <a:ln w="25400" cap="flat" cmpd="sng">
                <a:solidFill>
                  <a:srgbClr val="D7913E"/>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grpSp>
        <p:cxnSp>
          <p:nvCxnSpPr>
            <p:cNvPr id="336" name="Google Shape;336;ge608c9f379_0_0"/>
            <p:cNvCxnSpPr/>
            <p:nvPr/>
          </p:nvCxnSpPr>
          <p:spPr>
            <a:xfrm flipH="1">
              <a:off x="-62" y="1960217"/>
              <a:ext cx="574500" cy="574500"/>
            </a:xfrm>
            <a:prstGeom prst="straightConnector1">
              <a:avLst/>
            </a:prstGeom>
            <a:noFill/>
            <a:ln w="25400" cap="flat" cmpd="sng">
              <a:solidFill>
                <a:srgbClr val="6592B8"/>
              </a:solidFill>
              <a:prstDash val="solid"/>
              <a:miter lim="800000"/>
              <a:headEnd type="none" w="sm" len="sm"/>
              <a:tailEnd type="triangle" w="med" len="med"/>
            </a:ln>
          </p:spPr>
        </p:cxnSp>
      </p:grpSp>
      <p:grpSp>
        <p:nvGrpSpPr>
          <p:cNvPr id="337" name="Google Shape;337;ge608c9f379_0_0"/>
          <p:cNvGrpSpPr/>
          <p:nvPr/>
        </p:nvGrpSpPr>
        <p:grpSpPr>
          <a:xfrm>
            <a:off x="7007074" y="4909647"/>
            <a:ext cx="3791458" cy="1805378"/>
            <a:chOff x="-11" y="-42"/>
            <a:chExt cx="3791458" cy="1805378"/>
          </a:xfrm>
        </p:grpSpPr>
        <p:grpSp>
          <p:nvGrpSpPr>
            <p:cNvPr id="338" name="Google Shape;338;ge608c9f379_0_0"/>
            <p:cNvGrpSpPr/>
            <p:nvPr/>
          </p:nvGrpSpPr>
          <p:grpSpPr>
            <a:xfrm>
              <a:off x="258016" y="420901"/>
              <a:ext cx="777000" cy="901800"/>
              <a:chOff x="0" y="0"/>
              <a:chExt cx="777000" cy="901800"/>
            </a:xfrm>
          </p:grpSpPr>
          <p:sp>
            <p:nvSpPr>
              <p:cNvPr id="339" name="Google Shape;339;ge608c9f379_0_0"/>
              <p:cNvSpPr/>
              <p:nvPr/>
            </p:nvSpPr>
            <p:spPr>
              <a:xfrm>
                <a:off x="0" y="0"/>
                <a:ext cx="777000" cy="901800"/>
              </a:xfrm>
              <a:prstGeom prst="rect">
                <a:avLst/>
              </a:prstGeom>
              <a:solidFill>
                <a:srgbClr val="FFFFFF"/>
              </a:solidFill>
              <a:ln w="25400" cap="flat" cmpd="sng">
                <a:solidFill>
                  <a:srgbClr val="6592B8"/>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484B4C"/>
                  </a:buClr>
                  <a:buSzPts val="1800"/>
                  <a:buFont typeface="Helvetica Neue"/>
                  <a:buNone/>
                </a:pPr>
                <a:endParaRPr sz="1800" b="0" i="0" u="none" strike="noStrike" cap="none">
                  <a:solidFill>
                    <a:srgbClr val="484B4C"/>
                  </a:solidFill>
                  <a:latin typeface="Helvetica Neue"/>
                  <a:ea typeface="Helvetica Neue"/>
                  <a:cs typeface="Helvetica Neue"/>
                  <a:sym typeface="Helvetica Neue"/>
                </a:endParaRPr>
              </a:p>
            </p:txBody>
          </p:sp>
          <p:cxnSp>
            <p:nvCxnSpPr>
              <p:cNvPr id="340" name="Google Shape;340;ge608c9f379_0_0"/>
              <p:cNvCxnSpPr/>
              <p:nvPr/>
            </p:nvCxnSpPr>
            <p:spPr>
              <a:xfrm>
                <a:off x="110415" y="163350"/>
                <a:ext cx="556200" cy="0"/>
              </a:xfrm>
              <a:prstGeom prst="straightConnector1">
                <a:avLst/>
              </a:prstGeom>
              <a:noFill/>
              <a:ln w="12700" cap="flat" cmpd="sng">
                <a:solidFill>
                  <a:srgbClr val="6592B8"/>
                </a:solidFill>
                <a:prstDash val="solid"/>
                <a:miter lim="800000"/>
                <a:headEnd type="none" w="sm" len="sm"/>
                <a:tailEnd type="none" w="sm" len="sm"/>
              </a:ln>
            </p:spPr>
          </p:cxnSp>
          <p:cxnSp>
            <p:nvCxnSpPr>
              <p:cNvPr id="341" name="Google Shape;341;ge608c9f379_0_0"/>
              <p:cNvCxnSpPr/>
              <p:nvPr/>
            </p:nvCxnSpPr>
            <p:spPr>
              <a:xfrm>
                <a:off x="110415" y="300565"/>
                <a:ext cx="346200" cy="0"/>
              </a:xfrm>
              <a:prstGeom prst="straightConnector1">
                <a:avLst/>
              </a:prstGeom>
              <a:noFill/>
              <a:ln w="12700" cap="flat" cmpd="sng">
                <a:solidFill>
                  <a:srgbClr val="6592B8"/>
                </a:solidFill>
                <a:prstDash val="solid"/>
                <a:miter lim="800000"/>
                <a:headEnd type="none" w="sm" len="sm"/>
                <a:tailEnd type="none" w="sm" len="sm"/>
              </a:ln>
            </p:spPr>
          </p:cxnSp>
          <p:cxnSp>
            <p:nvCxnSpPr>
              <p:cNvPr id="342" name="Google Shape;342;ge608c9f379_0_0"/>
              <p:cNvCxnSpPr/>
              <p:nvPr/>
            </p:nvCxnSpPr>
            <p:spPr>
              <a:xfrm>
                <a:off x="110415" y="437780"/>
                <a:ext cx="346200" cy="0"/>
              </a:xfrm>
              <a:prstGeom prst="straightConnector1">
                <a:avLst/>
              </a:prstGeom>
              <a:noFill/>
              <a:ln w="12700" cap="flat" cmpd="sng">
                <a:solidFill>
                  <a:srgbClr val="6592B8"/>
                </a:solidFill>
                <a:prstDash val="solid"/>
                <a:miter lim="800000"/>
                <a:headEnd type="none" w="sm" len="sm"/>
                <a:tailEnd type="none" w="sm" len="sm"/>
              </a:ln>
            </p:spPr>
          </p:cxnSp>
          <p:cxnSp>
            <p:nvCxnSpPr>
              <p:cNvPr id="343" name="Google Shape;343;ge608c9f379_0_0"/>
              <p:cNvCxnSpPr/>
              <p:nvPr/>
            </p:nvCxnSpPr>
            <p:spPr>
              <a:xfrm>
                <a:off x="110415" y="574996"/>
                <a:ext cx="556200" cy="0"/>
              </a:xfrm>
              <a:prstGeom prst="straightConnector1">
                <a:avLst/>
              </a:prstGeom>
              <a:noFill/>
              <a:ln w="12700" cap="flat" cmpd="sng">
                <a:solidFill>
                  <a:srgbClr val="6592B8"/>
                </a:solidFill>
                <a:prstDash val="solid"/>
                <a:miter lim="800000"/>
                <a:headEnd type="none" w="sm" len="sm"/>
                <a:tailEnd type="none" w="sm" len="sm"/>
              </a:ln>
            </p:spPr>
          </p:cxnSp>
          <p:cxnSp>
            <p:nvCxnSpPr>
              <p:cNvPr id="344" name="Google Shape;344;ge608c9f379_0_0"/>
              <p:cNvCxnSpPr/>
              <p:nvPr/>
            </p:nvCxnSpPr>
            <p:spPr>
              <a:xfrm>
                <a:off x="110415" y="712211"/>
                <a:ext cx="346200" cy="0"/>
              </a:xfrm>
              <a:prstGeom prst="straightConnector1">
                <a:avLst/>
              </a:prstGeom>
              <a:noFill/>
              <a:ln w="12700" cap="flat" cmpd="sng">
                <a:solidFill>
                  <a:srgbClr val="6592B8"/>
                </a:solidFill>
                <a:prstDash val="solid"/>
                <a:miter lim="800000"/>
                <a:headEnd type="none" w="sm" len="sm"/>
                <a:tailEnd type="none" w="sm" len="sm"/>
              </a:ln>
            </p:spPr>
          </p:cxnSp>
        </p:grpSp>
        <p:sp>
          <p:nvSpPr>
            <p:cNvPr id="345" name="Google Shape;345;ge608c9f379_0_0"/>
            <p:cNvSpPr txBox="1"/>
            <p:nvPr/>
          </p:nvSpPr>
          <p:spPr>
            <a:xfrm>
              <a:off x="1157147" y="375613"/>
              <a:ext cx="2634300" cy="573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484B4C"/>
                </a:buClr>
                <a:buSzPts val="1600"/>
                <a:buFont typeface="Arial"/>
                <a:buNone/>
              </a:pPr>
              <a:r>
                <a:rPr lang="en-US" sz="1600" b="0" i="0" u="none" strike="noStrike" cap="none">
                  <a:solidFill>
                    <a:schemeClr val="lt1"/>
                  </a:solidFill>
                  <a:latin typeface="Arial"/>
                  <a:ea typeface="Arial"/>
                  <a:cs typeface="Arial"/>
                  <a:sym typeface="Arial"/>
                </a:rPr>
                <a:t>def addsq(a, b):</a:t>
              </a:r>
              <a:endParaRPr sz="1400" b="0" i="0" u="none" strike="noStrike" cap="none">
                <a:solidFill>
                  <a:schemeClr val="lt1"/>
                </a:solidFill>
                <a:latin typeface="Arial"/>
                <a:ea typeface="Arial"/>
                <a:cs typeface="Arial"/>
                <a:sym typeface="Arial"/>
              </a:endParaRPr>
            </a:p>
            <a:p>
              <a:pPr marL="0" marR="0" lvl="1" indent="457200" algn="l" rtl="0">
                <a:lnSpc>
                  <a:spcPct val="100000"/>
                </a:lnSpc>
                <a:spcBef>
                  <a:spcPts val="0"/>
                </a:spcBef>
                <a:spcAft>
                  <a:spcPts val="0"/>
                </a:spcAft>
                <a:buClr>
                  <a:srgbClr val="484B4C"/>
                </a:buClr>
                <a:buSzPts val="1600"/>
                <a:buFont typeface="Arial"/>
                <a:buNone/>
              </a:pPr>
              <a:r>
                <a:rPr lang="en-US" sz="1600" b="0" i="0" u="none" strike="noStrike" cap="none">
                  <a:solidFill>
                    <a:schemeClr val="lt1"/>
                  </a:solidFill>
                  <a:latin typeface="Arial"/>
                  <a:ea typeface="Arial"/>
                  <a:cs typeface="Arial"/>
                  <a:sym typeface="Arial"/>
                </a:rPr>
                <a:t>return (a + b)**2</a:t>
              </a:r>
              <a:endParaRPr sz="1400" b="0" i="0" u="none" strike="noStrike" cap="none">
                <a:solidFill>
                  <a:schemeClr val="lt1"/>
                </a:solidFill>
                <a:latin typeface="Arial"/>
                <a:ea typeface="Arial"/>
                <a:cs typeface="Arial"/>
                <a:sym typeface="Arial"/>
              </a:endParaRPr>
            </a:p>
          </p:txBody>
        </p:sp>
        <p:sp>
          <p:nvSpPr>
            <p:cNvPr id="346" name="Google Shape;346;ge608c9f379_0_0"/>
            <p:cNvSpPr txBox="1"/>
            <p:nvPr/>
          </p:nvSpPr>
          <p:spPr>
            <a:xfrm>
              <a:off x="-11" y="1409036"/>
              <a:ext cx="1467300" cy="3963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484B4C"/>
                </a:buClr>
                <a:buSzPts val="2000"/>
                <a:buFont typeface="Helvetica Neue"/>
                <a:buNone/>
              </a:pPr>
              <a:r>
                <a:rPr lang="en-US" sz="2000" b="0" i="0" u="none" strike="noStrike" cap="none">
                  <a:solidFill>
                    <a:schemeClr val="lt1"/>
                  </a:solidFill>
                  <a:latin typeface="Helvetica Neue"/>
                  <a:ea typeface="Helvetica Neue"/>
                  <a:cs typeface="Helvetica Neue"/>
                  <a:sym typeface="Helvetica Neue"/>
                </a:rPr>
                <a:t>TorchScript</a:t>
              </a:r>
              <a:endParaRPr sz="1400" b="0" i="0" u="none" strike="noStrike" cap="none">
                <a:solidFill>
                  <a:schemeClr val="lt1"/>
                </a:solidFill>
                <a:latin typeface="Arial"/>
                <a:ea typeface="Arial"/>
                <a:cs typeface="Arial"/>
                <a:sym typeface="Arial"/>
              </a:endParaRPr>
            </a:p>
          </p:txBody>
        </p:sp>
        <p:cxnSp>
          <p:nvCxnSpPr>
            <p:cNvPr id="347" name="Google Shape;347;ge608c9f379_0_0"/>
            <p:cNvCxnSpPr/>
            <p:nvPr/>
          </p:nvCxnSpPr>
          <p:spPr>
            <a:xfrm rot="10800000">
              <a:off x="646520" y="-42"/>
              <a:ext cx="0" cy="334500"/>
            </a:xfrm>
            <a:prstGeom prst="straightConnector1">
              <a:avLst/>
            </a:prstGeom>
            <a:noFill/>
            <a:ln w="25400" cap="flat" cmpd="sng">
              <a:solidFill>
                <a:srgbClr val="6592B8"/>
              </a:solidFill>
              <a:prstDash val="solid"/>
              <a:miter lim="800000"/>
              <a:headEnd type="none" w="sm" len="sm"/>
              <a:tailEnd type="triangle" w="med" len="med"/>
            </a:ln>
          </p:spPr>
        </p:cxnSp>
      </p:grpSp>
      <p:sp>
        <p:nvSpPr>
          <p:cNvPr id="348" name="Google Shape;348;ge608c9f379_0_0"/>
          <p:cNvSpPr txBox="1"/>
          <p:nvPr/>
        </p:nvSpPr>
        <p:spPr>
          <a:xfrm>
            <a:off x="8962100" y="3062196"/>
            <a:ext cx="828300" cy="140070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rgbClr val="484B4C"/>
              </a:buClr>
              <a:buSzPts val="1900"/>
              <a:buFont typeface="Helvetica Neue"/>
              <a:buNone/>
            </a:pPr>
            <a:r>
              <a:rPr lang="en-US" sz="1900" b="1" i="0" u="none" strike="noStrike" cap="none">
                <a:solidFill>
                  <a:schemeClr val="lt1"/>
                </a:solidFill>
                <a:latin typeface="Helvetica Neue"/>
                <a:ea typeface="Helvetica Neue"/>
                <a:cs typeface="Helvetica Neue"/>
                <a:sym typeface="Helvetica Neue"/>
              </a:rPr>
              <a:t>CPU</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600"/>
              </a:spcBef>
              <a:spcAft>
                <a:spcPts val="0"/>
              </a:spcAft>
              <a:buClr>
                <a:srgbClr val="484B4C"/>
              </a:buClr>
              <a:buSzPts val="1900"/>
              <a:buFont typeface="Helvetica Neue"/>
              <a:buNone/>
            </a:pPr>
            <a:r>
              <a:rPr lang="en-US" sz="1900" b="1" i="0" u="none" strike="noStrike" cap="none">
                <a:solidFill>
                  <a:schemeClr val="lt1"/>
                </a:solidFill>
                <a:latin typeface="Helvetica Neue"/>
                <a:ea typeface="Helvetica Neue"/>
                <a:cs typeface="Helvetica Neue"/>
                <a:sym typeface="Helvetica Neue"/>
              </a:rPr>
              <a:t>GPU0</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600"/>
              </a:spcBef>
              <a:spcAft>
                <a:spcPts val="0"/>
              </a:spcAft>
              <a:buClr>
                <a:srgbClr val="484B4C"/>
              </a:buClr>
              <a:buSzPts val="1900"/>
              <a:buFont typeface="Helvetica Neue"/>
              <a:buNone/>
            </a:pPr>
            <a:r>
              <a:rPr lang="en-US" sz="1900" b="1" i="0" u="none" strike="noStrike" cap="none">
                <a:solidFill>
                  <a:schemeClr val="lt1"/>
                </a:solidFill>
                <a:latin typeface="Helvetica Neue"/>
                <a:ea typeface="Helvetica Neue"/>
                <a:cs typeface="Helvetica Neue"/>
                <a:sym typeface="Helvetica Neue"/>
              </a:rPr>
              <a:t>GPU1</a:t>
            </a:r>
            <a:endParaRPr sz="1400" b="0" i="0" u="none" strike="noStrike" cap="none">
              <a:solidFill>
                <a:schemeClr val="lt1"/>
              </a:solidFill>
              <a:latin typeface="Arial"/>
              <a:ea typeface="Arial"/>
              <a:cs typeface="Arial"/>
              <a:sym typeface="Arial"/>
            </a:endParaRPr>
          </a:p>
          <a:p>
            <a:pPr marL="0" marR="0" lvl="0" indent="0" algn="l" rtl="0">
              <a:lnSpc>
                <a:spcPct val="90000"/>
              </a:lnSpc>
              <a:spcBef>
                <a:spcPts val="600"/>
              </a:spcBef>
              <a:spcAft>
                <a:spcPts val="0"/>
              </a:spcAft>
              <a:buClr>
                <a:srgbClr val="484B4C"/>
              </a:buClr>
              <a:buSzPts val="1900"/>
              <a:buFont typeface="Helvetica Neue"/>
              <a:buNone/>
            </a:pPr>
            <a:r>
              <a:rPr lang="en-US" sz="1900" b="1" i="0" u="none" strike="noStrike" cap="none">
                <a:solidFill>
                  <a:schemeClr val="lt1"/>
                </a:solidFill>
                <a:latin typeface="Helvetica Neue"/>
                <a:ea typeface="Helvetica Neue"/>
                <a:cs typeface="Helvetica Neue"/>
                <a:sym typeface="Helvetica Neue"/>
              </a:rPr>
              <a:t>…</a:t>
            </a:r>
            <a:endParaRPr sz="1400" b="0" i="0" u="none" strike="noStrike" cap="none">
              <a:solidFill>
                <a:schemeClr val="lt1"/>
              </a:solidFill>
              <a:latin typeface="Arial"/>
              <a:ea typeface="Arial"/>
              <a:cs typeface="Arial"/>
              <a:sym typeface="Arial"/>
            </a:endParaRPr>
          </a:p>
        </p:txBody>
      </p:sp>
      <p:pic>
        <p:nvPicPr>
          <p:cNvPr id="349" name="Google Shape;349;ge608c9f379_0_0"/>
          <p:cNvPicPr preferRelativeResize="0"/>
          <p:nvPr/>
        </p:nvPicPr>
        <p:blipFill rotWithShape="1">
          <a:blip r:embed="rId7">
            <a:alphaModFix/>
          </a:blip>
          <a:srcRect/>
          <a:stretch/>
        </p:blipFill>
        <p:spPr>
          <a:xfrm>
            <a:off x="3942413" y="271950"/>
            <a:ext cx="1994099" cy="755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e608c9f379_0_184"/>
          <p:cNvSpPr txBox="1"/>
          <p:nvPr/>
        </p:nvSpPr>
        <p:spPr>
          <a:xfrm>
            <a:off x="520050" y="1136850"/>
            <a:ext cx="11151900" cy="45972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RedisGears is a </a:t>
            </a:r>
            <a:r>
              <a:rPr lang="en-US" sz="3600" b="1" i="0" u="none" strike="noStrike" cap="none">
                <a:solidFill>
                  <a:schemeClr val="lt1"/>
                </a:solidFill>
                <a:latin typeface="Arial"/>
                <a:ea typeface="Arial"/>
                <a:cs typeface="Arial"/>
                <a:sym typeface="Arial"/>
              </a:rPr>
              <a:t>Serverless</a:t>
            </a:r>
            <a:r>
              <a:rPr lang="en-US" sz="3600" b="0" i="0" u="none" strike="noStrike" cap="none">
                <a:solidFill>
                  <a:schemeClr val="lt1"/>
                </a:solidFill>
                <a:latin typeface="Arial"/>
                <a:ea typeface="Arial"/>
                <a:cs typeface="Arial"/>
                <a:sym typeface="Arial"/>
              </a:rPr>
              <a:t> engine for </a:t>
            </a:r>
            <a:r>
              <a:rPr lang="en-US" sz="3600" b="1" i="0" u="none" strike="noStrike" cap="none">
                <a:solidFill>
                  <a:schemeClr val="lt1"/>
                </a:solidFill>
                <a:latin typeface="Arial"/>
                <a:ea typeface="Arial"/>
                <a:cs typeface="Arial"/>
                <a:sym typeface="Arial"/>
              </a:rPr>
              <a:t>multi-model and cluster operations</a:t>
            </a:r>
            <a:r>
              <a:rPr lang="en-US" sz="3600" b="0" i="0" u="none" strike="noStrike" cap="none">
                <a:solidFill>
                  <a:schemeClr val="lt1"/>
                </a:solidFill>
                <a:latin typeface="Arial"/>
                <a:ea typeface="Arial"/>
                <a:cs typeface="Arial"/>
                <a:sym typeface="Arial"/>
              </a:rPr>
              <a:t> in Redis, supporting both </a:t>
            </a:r>
            <a:r>
              <a:rPr lang="en-US" sz="3600" b="1" i="0" u="none" strike="noStrike" cap="none">
                <a:solidFill>
                  <a:schemeClr val="lt1"/>
                </a:solidFill>
                <a:latin typeface="Arial"/>
                <a:ea typeface="Arial"/>
                <a:cs typeface="Arial"/>
                <a:sym typeface="Arial"/>
              </a:rPr>
              <a:t>event driven</a:t>
            </a:r>
            <a:r>
              <a:rPr lang="en-US" sz="3600" b="0" i="0" u="none" strike="noStrike" cap="none">
                <a:solidFill>
                  <a:schemeClr val="lt1"/>
                </a:solidFill>
                <a:latin typeface="Arial"/>
                <a:ea typeface="Arial"/>
                <a:cs typeface="Arial"/>
                <a:sym typeface="Arial"/>
              </a:rPr>
              <a:t> as well as </a:t>
            </a:r>
            <a:r>
              <a:rPr lang="en-US" sz="3600" b="1" i="0" u="none" strike="noStrike" cap="none">
                <a:solidFill>
                  <a:schemeClr val="lt1"/>
                </a:solidFill>
                <a:latin typeface="Arial"/>
                <a:ea typeface="Arial"/>
                <a:cs typeface="Arial"/>
                <a:sym typeface="Arial"/>
              </a:rPr>
              <a:t>batch operations</a:t>
            </a:r>
            <a:endParaRPr sz="3600" b="1" i="0" u="none" strike="noStrike" cap="none">
              <a:solidFill>
                <a:schemeClr val="lt1"/>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100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Agnostic from redis topology (stand alone, cluster, enterprise)</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Built in coordinator for cluster support</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Built in map/reduce operations</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Sharding of data if on cluster</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Automatic distribution of dependencies</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Support full Python and C api</a:t>
            </a:r>
            <a:endParaRPr sz="2400" b="0" i="0" u="none" strike="noStrike" cap="none">
              <a:solidFill>
                <a:schemeClr val="lt1"/>
              </a:solidFill>
              <a:latin typeface="Arial"/>
              <a:ea typeface="Arial"/>
              <a:cs typeface="Arial"/>
              <a:sym typeface="Arial"/>
            </a:endParaRPr>
          </a:p>
          <a:p>
            <a:pPr marL="457200" marR="0" lvl="0" indent="-381000" algn="l" rtl="0">
              <a:lnSpc>
                <a:spcPct val="9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Built as a Redis module</a:t>
            </a:r>
            <a:endParaRPr sz="1400" b="0" i="0" u="none" strike="noStrike" cap="none">
              <a:solidFill>
                <a:schemeClr val="lt1"/>
              </a:solidFill>
              <a:latin typeface="Arial"/>
              <a:ea typeface="Arial"/>
              <a:cs typeface="Arial"/>
              <a:sym typeface="Arial"/>
            </a:endParaRPr>
          </a:p>
        </p:txBody>
      </p:sp>
      <p:sp>
        <p:nvSpPr>
          <p:cNvPr id="356" name="Google Shape;356;ge608c9f379_0_184"/>
          <p:cNvSpPr txBox="1"/>
          <p:nvPr/>
        </p:nvSpPr>
        <p:spPr>
          <a:xfrm>
            <a:off x="520050" y="381000"/>
            <a:ext cx="10972800" cy="43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What is RedisGears?</a:t>
            </a:r>
            <a:endParaRPr sz="3200" b="1"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e50e69df92_0_0"/>
          <p:cNvSpPr txBox="1">
            <a:spLocks noGrp="1"/>
          </p:cNvSpPr>
          <p:nvPr>
            <p:ph type="subTitle" idx="1"/>
          </p:nvPr>
        </p:nvSpPr>
        <p:spPr>
          <a:xfrm>
            <a:off x="1028695" y="457200"/>
            <a:ext cx="76191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Why use RedisGears for data scientists?</a:t>
            </a:r>
            <a:endParaRPr/>
          </a:p>
          <a:p>
            <a:pPr marL="0" lvl="0" indent="0" algn="l" rtl="0">
              <a:lnSpc>
                <a:spcPct val="100000"/>
              </a:lnSpc>
              <a:spcBef>
                <a:spcPts val="0"/>
              </a:spcBef>
              <a:spcAft>
                <a:spcPts val="0"/>
              </a:spcAft>
              <a:buSzPts val="2200"/>
              <a:buNone/>
            </a:pPr>
            <a:endParaRPr/>
          </a:p>
        </p:txBody>
      </p:sp>
      <p:sp>
        <p:nvSpPr>
          <p:cNvPr id="384" name="Google Shape;384;ge50e69df92_0_0"/>
          <p:cNvSpPr txBox="1">
            <a:spLocks noGrp="1"/>
          </p:cNvSpPr>
          <p:nvPr>
            <p:ph type="body" idx="2"/>
          </p:nvPr>
        </p:nvSpPr>
        <p:spPr>
          <a:xfrm>
            <a:off x="1092150" y="2089675"/>
            <a:ext cx="8245200" cy="36993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1400"/>
              <a:buNone/>
            </a:pPr>
            <a:r>
              <a:rPr lang="en-US" sz="1900"/>
              <a:t>RedisGears have enormous potential, particularly for text processing - you can process your data “on data” without need to move them in and out of memory, summary of the important points: </a:t>
            </a:r>
            <a:endParaRPr sz="1900"/>
          </a:p>
          <a:p>
            <a:pPr marL="457200" lvl="0" indent="-349250" algn="l" rtl="0">
              <a:lnSpc>
                <a:spcPct val="110000"/>
              </a:lnSpc>
              <a:spcBef>
                <a:spcPts val="0"/>
              </a:spcBef>
              <a:spcAft>
                <a:spcPts val="0"/>
              </a:spcAft>
              <a:buSzPts val="1900"/>
              <a:buAutoNum type="arabicPeriod"/>
            </a:pPr>
            <a:r>
              <a:rPr lang="en-US" sz="1900"/>
              <a:t>In Memory storage (Horizontally scalable if it’s Redis cluster)</a:t>
            </a:r>
            <a:endParaRPr sz="1900"/>
          </a:p>
          <a:p>
            <a:pPr marL="457200" lvl="0" indent="-349250" algn="l" rtl="0">
              <a:lnSpc>
                <a:spcPct val="110000"/>
              </a:lnSpc>
              <a:spcBef>
                <a:spcPts val="0"/>
              </a:spcBef>
              <a:spcAft>
                <a:spcPts val="0"/>
              </a:spcAft>
              <a:buSzPts val="1900"/>
              <a:buAutoNum type="arabicPeriod"/>
            </a:pPr>
            <a:r>
              <a:rPr lang="en-US" sz="1900"/>
              <a:t>With data sharding </a:t>
            </a:r>
            <a:endParaRPr sz="1900"/>
          </a:p>
          <a:p>
            <a:pPr marL="457200" lvl="0" indent="-349250" algn="l" rtl="0">
              <a:lnSpc>
                <a:spcPct val="110000"/>
              </a:lnSpc>
              <a:spcBef>
                <a:spcPts val="0"/>
              </a:spcBef>
              <a:spcAft>
                <a:spcPts val="0"/>
              </a:spcAft>
              <a:buSzPts val="1900"/>
              <a:buAutoNum type="arabicPeriod"/>
            </a:pPr>
            <a:r>
              <a:rPr lang="en-US" sz="1900"/>
              <a:t>Processing of data (on data) without need to move in and out </a:t>
            </a:r>
            <a:endParaRPr sz="1900"/>
          </a:p>
          <a:p>
            <a:pPr marL="457200" lvl="0" indent="-349250" algn="l" rtl="0">
              <a:lnSpc>
                <a:spcPct val="110000"/>
              </a:lnSpc>
              <a:spcBef>
                <a:spcPts val="0"/>
              </a:spcBef>
              <a:spcAft>
                <a:spcPts val="0"/>
              </a:spcAft>
              <a:buSzPts val="1900"/>
              <a:buAutoNum type="arabicPeriod"/>
            </a:pPr>
            <a:r>
              <a:rPr lang="en-US" sz="1900"/>
              <a:t>Gears - like Spark on Hadoop, process data intelligently in-memory</a:t>
            </a:r>
            <a:endParaRPr sz="1900"/>
          </a:p>
          <a:p>
            <a:pPr marL="457200" lvl="0" indent="-349250" algn="l" rtl="0">
              <a:lnSpc>
                <a:spcPct val="110000"/>
              </a:lnSpc>
              <a:spcBef>
                <a:spcPts val="0"/>
              </a:spcBef>
              <a:spcAft>
                <a:spcPts val="0"/>
              </a:spcAft>
              <a:buSzPts val="1900"/>
              <a:buAutoNum type="arabicPeriod"/>
            </a:pPr>
            <a:r>
              <a:rPr lang="en-US" sz="1900"/>
              <a:t>Redis in cluster mode with RedisGears and python-enabled takes 20 MB RAM. </a:t>
            </a:r>
            <a:endParaRPr sz="1900"/>
          </a:p>
          <a:p>
            <a:pPr marL="0" lvl="0" indent="0" algn="l" rtl="0">
              <a:lnSpc>
                <a:spcPct val="110000"/>
              </a:lnSpc>
              <a:spcBef>
                <a:spcPts val="0"/>
              </a:spcBef>
              <a:spcAft>
                <a:spcPts val="0"/>
              </a:spcAft>
              <a:buSzPts val="1400"/>
              <a:buNone/>
            </a:pPr>
            <a:r>
              <a:rPr lang="en-US" sz="1900"/>
              <a:t>Think how much more data you can shuffle into your laptop or server.</a:t>
            </a:r>
            <a:endParaRPr sz="1900"/>
          </a:p>
          <a:p>
            <a:pPr marL="0" lvl="0" indent="0" algn="l" rtl="0">
              <a:lnSpc>
                <a:spcPct val="110000"/>
              </a:lnSpc>
              <a:spcBef>
                <a:spcPts val="0"/>
              </a:spcBef>
              <a:spcAft>
                <a:spcPts val="0"/>
              </a:spcAft>
              <a:buSzPts val="1400"/>
              <a:buNone/>
            </a:pPr>
            <a:endParaRPr sz="1900"/>
          </a:p>
          <a:p>
            <a:pPr marL="0" lvl="0" indent="0" algn="l" rtl="0">
              <a:lnSpc>
                <a:spcPct val="110000"/>
              </a:lnSpc>
              <a:spcBef>
                <a:spcPts val="0"/>
              </a:spcBef>
              <a:spcAft>
                <a:spcPts val="0"/>
              </a:spcAft>
              <a:buSzPts val="1400"/>
              <a:buNone/>
            </a:pP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e4609b336f_0_144"/>
          <p:cNvSpPr txBox="1">
            <a:spLocks noGrp="1"/>
          </p:cNvSpPr>
          <p:nvPr>
            <p:ph type="subTitle" idx="1"/>
          </p:nvPr>
        </p:nvSpPr>
        <p:spPr>
          <a:xfrm>
            <a:off x="990640" y="928900"/>
            <a:ext cx="65391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solidFill>
                  <a:srgbClr val="F2F2F2"/>
                </a:solidFill>
              </a:rPr>
              <a:t>Dr Alexander Mikhalev</a:t>
            </a:r>
            <a:endParaRPr>
              <a:solidFill>
                <a:srgbClr val="F2F2F2"/>
              </a:solidFill>
            </a:endParaRPr>
          </a:p>
          <a:p>
            <a:pPr marL="0" lvl="0" indent="0" algn="l" rtl="0">
              <a:lnSpc>
                <a:spcPct val="100000"/>
              </a:lnSpc>
              <a:spcBef>
                <a:spcPts val="0"/>
              </a:spcBef>
              <a:spcAft>
                <a:spcPts val="0"/>
              </a:spcAft>
              <a:buSzPts val="2200"/>
              <a:buNone/>
            </a:pPr>
            <a:endParaRPr>
              <a:solidFill>
                <a:srgbClr val="F2F2F2"/>
              </a:solidFill>
            </a:endParaRPr>
          </a:p>
          <a:p>
            <a:pPr marL="0" lvl="0" indent="0" algn="l" rtl="0">
              <a:lnSpc>
                <a:spcPct val="100000"/>
              </a:lnSpc>
              <a:spcBef>
                <a:spcPts val="0"/>
              </a:spcBef>
              <a:spcAft>
                <a:spcPts val="0"/>
              </a:spcAft>
              <a:buClr>
                <a:schemeClr val="dk1"/>
              </a:buClr>
              <a:buSzPts val="1100"/>
              <a:buFont typeface="Arial"/>
              <a:buNone/>
            </a:pPr>
            <a:r>
              <a:rPr lang="en-US" sz="1400" b="0">
                <a:solidFill>
                  <a:schemeClr val="lt1"/>
                </a:solidFill>
              </a:rPr>
              <a:t>Geek in Data Architecture team in Nationwide Building Society</a:t>
            </a:r>
            <a:endParaRPr/>
          </a:p>
        </p:txBody>
      </p:sp>
      <p:sp>
        <p:nvSpPr>
          <p:cNvPr id="105" name="Google Shape;105;ge4609b336f_0_144"/>
          <p:cNvSpPr txBox="1">
            <a:spLocks noGrp="1"/>
          </p:cNvSpPr>
          <p:nvPr>
            <p:ph type="body" idx="2"/>
          </p:nvPr>
        </p:nvSpPr>
        <p:spPr>
          <a:xfrm>
            <a:off x="990640" y="1959428"/>
            <a:ext cx="5439300" cy="270666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200"/>
              <a:buFont typeface="Arial"/>
              <a:buNone/>
            </a:pPr>
            <a:endParaRPr sz="1600" b="1" i="0" u="none" strike="noStrike" cap="none" dirty="0">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Roboto"/>
                <a:ea typeface="Roboto"/>
                <a:cs typeface="Roboto"/>
                <a:sym typeface="Roboto"/>
              </a:rPr>
              <a:t>Passionate researcher and developer, ready to dive into new technologies and developing new things. I have a wide and diverse set of knowledge ranging from natural language processing to wireless and wired networks. I have a systematic approach to innovation and the ability to solve complex problems, for example in 2018 I run a "skunkworks lab" inside Nationwide Building Society which resulted in the first patent in the history of society on the topic of secure distribution of data. Current focus on synthetic data, data privacy and digital twins.</a:t>
            </a:r>
            <a:endParaRPr sz="1600" i="0" u="none" strike="noStrike" cap="none" dirty="0">
              <a:solidFill>
                <a:schemeClr val="lt1"/>
              </a:solidFill>
              <a:latin typeface="Roboto"/>
              <a:ea typeface="Roboto"/>
              <a:cs typeface="Roboto"/>
              <a:sym typeface="Roboto"/>
            </a:endParaRPr>
          </a:p>
        </p:txBody>
      </p:sp>
      <p:pic>
        <p:nvPicPr>
          <p:cNvPr id="106" name="Google Shape;106;ge4609b336f_0_144"/>
          <p:cNvPicPr preferRelativeResize="0"/>
          <p:nvPr/>
        </p:nvPicPr>
        <p:blipFill rotWithShape="1">
          <a:blip r:embed="rId3">
            <a:alphaModFix/>
          </a:blip>
          <a:srcRect l="5784" r="5774"/>
          <a:stretch/>
        </p:blipFill>
        <p:spPr>
          <a:xfrm>
            <a:off x="7125096" y="-1"/>
            <a:ext cx="3370069" cy="51572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cxnSp>
        <p:nvCxnSpPr>
          <p:cNvPr id="390" name="Google Shape;390;ge4609b336f_0_421"/>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pic>
        <p:nvPicPr>
          <p:cNvPr id="391" name="Google Shape;391;ge4609b336f_0_421"/>
          <p:cNvPicPr preferRelativeResize="0"/>
          <p:nvPr/>
        </p:nvPicPr>
        <p:blipFill rotWithShape="1">
          <a:blip r:embed="rId3">
            <a:alphaModFix/>
          </a:blip>
          <a:srcRect/>
          <a:stretch/>
        </p:blipFill>
        <p:spPr>
          <a:xfrm>
            <a:off x="3792450" y="3567600"/>
            <a:ext cx="3819525" cy="514350"/>
          </a:xfrm>
          <a:prstGeom prst="rect">
            <a:avLst/>
          </a:prstGeom>
          <a:noFill/>
          <a:ln>
            <a:noFill/>
          </a:ln>
        </p:spPr>
      </p:pic>
      <p:pic>
        <p:nvPicPr>
          <p:cNvPr id="392" name="Google Shape;392;ge4609b336f_0_421"/>
          <p:cNvPicPr preferRelativeResize="0"/>
          <p:nvPr/>
        </p:nvPicPr>
        <p:blipFill rotWithShape="1">
          <a:blip r:embed="rId4">
            <a:alphaModFix/>
          </a:blip>
          <a:srcRect/>
          <a:stretch/>
        </p:blipFill>
        <p:spPr>
          <a:xfrm>
            <a:off x="4425875" y="2423463"/>
            <a:ext cx="2552700" cy="514350"/>
          </a:xfrm>
          <a:prstGeom prst="rect">
            <a:avLst/>
          </a:prstGeom>
          <a:noFill/>
          <a:ln>
            <a:noFill/>
          </a:ln>
        </p:spPr>
      </p:pic>
      <p:pic>
        <p:nvPicPr>
          <p:cNvPr id="393" name="Google Shape;393;ge4609b336f_0_421"/>
          <p:cNvPicPr preferRelativeResize="0"/>
          <p:nvPr/>
        </p:nvPicPr>
        <p:blipFill rotWithShape="1">
          <a:blip r:embed="rId5">
            <a:alphaModFix/>
          </a:blip>
          <a:srcRect/>
          <a:stretch/>
        </p:blipFill>
        <p:spPr>
          <a:xfrm>
            <a:off x="2378000" y="4678375"/>
            <a:ext cx="6648450" cy="514350"/>
          </a:xfrm>
          <a:prstGeom prst="rect">
            <a:avLst/>
          </a:prstGeom>
          <a:noFill/>
          <a:ln>
            <a:noFill/>
          </a:ln>
        </p:spPr>
      </p:pic>
      <p:sp>
        <p:nvSpPr>
          <p:cNvPr id="394" name="Google Shape;394;ge4609b336f_0_421"/>
          <p:cNvSpPr txBox="1">
            <a:spLocks noGrp="1"/>
          </p:cNvSpPr>
          <p:nvPr>
            <p:ph type="title"/>
          </p:nvPr>
        </p:nvSpPr>
        <p:spPr>
          <a:xfrm>
            <a:off x="1028700" y="448725"/>
            <a:ext cx="10208100" cy="11550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3000" b="1" i="0" u="none" strike="noStrike" cap="none" dirty="0">
                <a:solidFill>
                  <a:schemeClr val="lt1"/>
                </a:solidFill>
                <a:latin typeface="Arial"/>
                <a:ea typeface="Arial"/>
                <a:cs typeface="Arial"/>
                <a:sym typeface="Arial"/>
              </a:rPr>
              <a:t>Turn Text into Knowledge Graph </a:t>
            </a:r>
            <a:endParaRPr sz="30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200"/>
              <a:buFont typeface="Arial"/>
              <a:buNone/>
            </a:pPr>
            <a:r>
              <a:rPr lang="en-US" sz="3000" b="1" i="0" u="none" strike="noStrike" cap="none" dirty="0">
                <a:solidFill>
                  <a:schemeClr val="lt1"/>
                </a:solidFill>
                <a:latin typeface="Arial"/>
                <a:ea typeface="Arial"/>
                <a:cs typeface="Arial"/>
                <a:sym typeface="Arial"/>
              </a:rPr>
              <a:t>using </a:t>
            </a:r>
            <a:r>
              <a:rPr lang="en-US" sz="3000" b="1" i="0" u="none" strike="noStrike" cap="none" dirty="0" err="1">
                <a:solidFill>
                  <a:schemeClr val="lt1"/>
                </a:solidFill>
                <a:latin typeface="Arial"/>
                <a:ea typeface="Arial"/>
                <a:cs typeface="Arial"/>
                <a:sym typeface="Arial"/>
              </a:rPr>
              <a:t>Aho-Corasick</a:t>
            </a:r>
            <a:r>
              <a:rPr lang="en-US" sz="3000" b="1" i="0" u="none" strike="noStrike" cap="none" dirty="0">
                <a:solidFill>
                  <a:schemeClr val="lt1"/>
                </a:solidFill>
                <a:latin typeface="Arial"/>
                <a:ea typeface="Arial"/>
                <a:cs typeface="Arial"/>
                <a:sym typeface="Arial"/>
              </a:rPr>
              <a:t> matcher</a:t>
            </a:r>
            <a:endParaRPr sz="3000" b="1" i="0" u="none" strike="noStrike" cap="none" dirty="0">
              <a:solidFill>
                <a:srgbClr val="FFFFFF"/>
              </a:solidFill>
              <a:latin typeface="Arial"/>
              <a:ea typeface="Arial"/>
              <a:cs typeface="Arial"/>
              <a:sym typeface="Arial"/>
            </a:endParaRPr>
          </a:p>
        </p:txBody>
      </p:sp>
      <p:sp>
        <p:nvSpPr>
          <p:cNvPr id="7" name="Google Shape;394;ge4609b336f_0_421">
            <a:extLst>
              <a:ext uri="{FF2B5EF4-FFF2-40B4-BE49-F238E27FC236}">
                <a16:creationId xmlns:a16="http://schemas.microsoft.com/office/drawing/2014/main" id="{B2D8DFD8-BEEE-844C-92BB-34617B9ED170}"/>
              </a:ext>
            </a:extLst>
          </p:cNvPr>
          <p:cNvSpPr txBox="1">
            <a:spLocks/>
          </p:cNvSpPr>
          <p:nvPr/>
        </p:nvSpPr>
        <p:spPr>
          <a:xfrm>
            <a:off x="504206" y="5735762"/>
            <a:ext cx="10208100" cy="62012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200"/>
            </a:pPr>
            <a:r>
              <a:rPr lang="en-US" sz="2000" dirty="0">
                <a:solidFill>
                  <a:schemeClr val="lt1"/>
                </a:solidFill>
              </a:rPr>
              <a:t>Once you build knowledge graph, building other interfaces: 3D, Summarization, Question Answering or Recommenders  </a:t>
            </a:r>
            <a:endParaRPr lang="en-US" sz="2000" dirty="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
          <p:cNvPicPr preferRelativeResize="0"/>
          <p:nvPr/>
        </p:nvPicPr>
        <p:blipFill rotWithShape="1">
          <a:blip r:embed="rId3">
            <a:alphaModFix/>
          </a:blip>
          <a:srcRect l="69" r="67"/>
          <a:stretch/>
        </p:blipFill>
        <p:spPr>
          <a:xfrm>
            <a:off x="76200" y="460909"/>
            <a:ext cx="11991225" cy="4994126"/>
          </a:xfrm>
          <a:prstGeom prst="rect">
            <a:avLst/>
          </a:prstGeom>
          <a:noFill/>
          <a:ln>
            <a:noFill/>
          </a:ln>
        </p:spPr>
      </p:pic>
      <p:sp>
        <p:nvSpPr>
          <p:cNvPr id="401" name="Google Shape;401;p5"/>
          <p:cNvSpPr txBox="1">
            <a:spLocks noGrp="1"/>
          </p:cNvSpPr>
          <p:nvPr>
            <p:ph type="subTitle" idx="1"/>
          </p:nvPr>
        </p:nvSpPr>
        <p:spPr>
          <a:xfrm>
            <a:off x="1028703" y="460900"/>
            <a:ext cx="37515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First pipeline: Turn Text into Knowledge Graph</a:t>
            </a:r>
            <a:endParaRPr/>
          </a:p>
        </p:txBody>
      </p:sp>
      <p:sp>
        <p:nvSpPr>
          <p:cNvPr id="402" name="Google Shape;402;p5"/>
          <p:cNvSpPr txBox="1"/>
          <p:nvPr/>
        </p:nvSpPr>
        <p:spPr>
          <a:xfrm>
            <a:off x="98500" y="2761175"/>
            <a:ext cx="2308200" cy="615600"/>
          </a:xfrm>
          <a:prstGeom prst="rect">
            <a:avLst/>
          </a:prstGeom>
          <a:noFill/>
          <a:ln>
            <a:noFill/>
          </a:ln>
        </p:spPr>
        <p:txBody>
          <a:bodyPr spcFirstLastPara="1" wrap="square" lIns="91425" tIns="91425" rIns="91425" bIns="91425" anchor="t" anchorCtr="0">
            <a:spAutoFit/>
          </a:bodyPr>
          <a:lstStyle/>
          <a:p>
            <a:pPr lvl="0" algn="ctr">
              <a:buSzPts val="1400"/>
            </a:pPr>
            <a:r>
              <a:rPr lang="en-US" sz="1400" b="1" i="0" u="none" strike="noStrike" cap="none" dirty="0">
                <a:solidFill>
                  <a:schemeClr val="lt1"/>
                </a:solidFill>
                <a:latin typeface="Arial"/>
                <a:ea typeface="Arial"/>
                <a:cs typeface="Arial"/>
                <a:sym typeface="Arial"/>
              </a:rPr>
              <a:t>Extract &amp; parse cord-19 </a:t>
            </a:r>
            <a:r>
              <a:rPr lang="en-US" b="1" dirty="0">
                <a:solidFill>
                  <a:schemeClr val="lt1"/>
                </a:solidFill>
              </a:rPr>
              <a:t>55K JSON  documents</a:t>
            </a:r>
            <a:endParaRPr sz="1400" b="1" i="0" u="none" strike="noStrike" cap="none" dirty="0">
              <a:solidFill>
                <a:schemeClr val="lt1"/>
              </a:solidFill>
              <a:latin typeface="Arial"/>
              <a:ea typeface="Arial"/>
              <a:cs typeface="Arial"/>
              <a:sym typeface="Arial"/>
            </a:endParaRPr>
          </a:p>
        </p:txBody>
      </p:sp>
      <p:sp>
        <p:nvSpPr>
          <p:cNvPr id="403" name="Google Shape;403;p5"/>
          <p:cNvSpPr txBox="1"/>
          <p:nvPr/>
        </p:nvSpPr>
        <p:spPr>
          <a:xfrm>
            <a:off x="5975204" y="5589875"/>
            <a:ext cx="151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Arial"/>
                <a:ea typeface="Arial"/>
                <a:cs typeface="Arial"/>
                <a:sym typeface="Arial"/>
              </a:rPr>
              <a:t>Redis Gears</a:t>
            </a:r>
            <a:endParaRPr sz="1400" b="1" i="0" u="none" strike="noStrike" cap="none">
              <a:solidFill>
                <a:schemeClr val="lt2"/>
              </a:solidFill>
              <a:latin typeface="Arial"/>
              <a:ea typeface="Arial"/>
              <a:cs typeface="Arial"/>
              <a:sym typeface="Arial"/>
            </a:endParaRPr>
          </a:p>
        </p:txBody>
      </p:sp>
      <p:sp>
        <p:nvSpPr>
          <p:cNvPr id="404" name="Google Shape;404;p5"/>
          <p:cNvSpPr txBox="1"/>
          <p:nvPr/>
        </p:nvSpPr>
        <p:spPr>
          <a:xfrm>
            <a:off x="2483000" y="3257400"/>
            <a:ext cx="15174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Create streams</a:t>
            </a:r>
            <a:endParaRPr sz="1400" b="1" i="0" u="none" strike="noStrike" cap="none">
              <a:solidFill>
                <a:schemeClr val="lt1"/>
              </a:solidFill>
              <a:latin typeface="Arial"/>
              <a:ea typeface="Arial"/>
              <a:cs typeface="Arial"/>
              <a:sym typeface="Arial"/>
            </a:endParaRPr>
          </a:p>
        </p:txBody>
      </p:sp>
      <p:sp>
        <p:nvSpPr>
          <p:cNvPr id="405" name="Google Shape;405;p5"/>
          <p:cNvSpPr txBox="1"/>
          <p:nvPr/>
        </p:nvSpPr>
        <p:spPr>
          <a:xfrm>
            <a:off x="4819199" y="3733175"/>
            <a:ext cx="1201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Language</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detector</a:t>
            </a:r>
            <a:endParaRPr sz="1400" b="1" i="0" u="none" strike="noStrike" cap="none">
              <a:solidFill>
                <a:schemeClr val="lt1"/>
              </a:solidFill>
              <a:latin typeface="Arial"/>
              <a:ea typeface="Arial"/>
              <a:cs typeface="Arial"/>
              <a:sym typeface="Arial"/>
            </a:endParaRPr>
          </a:p>
        </p:txBody>
      </p:sp>
      <p:sp>
        <p:nvSpPr>
          <p:cNvPr id="406" name="Google Shape;406;p5"/>
          <p:cNvSpPr txBox="1"/>
          <p:nvPr/>
        </p:nvSpPr>
        <p:spPr>
          <a:xfrm>
            <a:off x="6251976" y="3709025"/>
            <a:ext cx="1308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Spell</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 checker</a:t>
            </a:r>
            <a:endParaRPr sz="1400" b="1" i="0" u="none" strike="noStrike" cap="none">
              <a:solidFill>
                <a:schemeClr val="lt1"/>
              </a:solidFill>
              <a:latin typeface="Arial"/>
              <a:ea typeface="Arial"/>
              <a:cs typeface="Arial"/>
              <a:sym typeface="Arial"/>
            </a:endParaRPr>
          </a:p>
        </p:txBody>
      </p:sp>
      <p:sp>
        <p:nvSpPr>
          <p:cNvPr id="407" name="Google Shape;407;p5"/>
          <p:cNvSpPr txBox="1"/>
          <p:nvPr/>
        </p:nvSpPr>
        <p:spPr>
          <a:xfrm>
            <a:off x="7358127" y="3733175"/>
            <a:ext cx="1201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Split</a:t>
            </a:r>
            <a:endParaRPr sz="1400" b="1"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paragraphs</a:t>
            </a:r>
            <a:endParaRPr sz="1400" b="1" i="0" u="none" strike="noStrike" cap="none">
              <a:solidFill>
                <a:schemeClr val="lt1"/>
              </a:solidFill>
              <a:latin typeface="Arial"/>
              <a:ea typeface="Arial"/>
              <a:cs typeface="Arial"/>
              <a:sym typeface="Arial"/>
            </a:endParaRPr>
          </a:p>
        </p:txBody>
      </p:sp>
      <p:sp>
        <p:nvSpPr>
          <p:cNvPr id="408" name="Google Shape;408;p5"/>
          <p:cNvSpPr txBox="1"/>
          <p:nvPr/>
        </p:nvSpPr>
        <p:spPr>
          <a:xfrm>
            <a:off x="6684327" y="1522775"/>
            <a:ext cx="1798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Build automata</a:t>
            </a:r>
            <a:endParaRPr sz="1400" b="1" i="0" u="none" strike="noStrike" cap="none">
              <a:solidFill>
                <a:schemeClr val="lt1"/>
              </a:solidFill>
              <a:latin typeface="Arial"/>
              <a:ea typeface="Arial"/>
              <a:cs typeface="Arial"/>
              <a:sym typeface="Arial"/>
            </a:endParaRPr>
          </a:p>
        </p:txBody>
      </p:sp>
      <p:sp>
        <p:nvSpPr>
          <p:cNvPr id="409" name="Google Shape;409;p5"/>
          <p:cNvSpPr txBox="1"/>
          <p:nvPr/>
        </p:nvSpPr>
        <p:spPr>
          <a:xfrm>
            <a:off x="4678802" y="1548488"/>
            <a:ext cx="1798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Read UMLS table</a:t>
            </a:r>
            <a:endParaRPr sz="1400" b="1" i="0" u="none" strike="noStrike" cap="none">
              <a:solidFill>
                <a:schemeClr val="lt1"/>
              </a:solidFill>
              <a:latin typeface="Arial"/>
              <a:ea typeface="Arial"/>
              <a:cs typeface="Arial"/>
              <a:sym typeface="Arial"/>
            </a:endParaRPr>
          </a:p>
        </p:txBody>
      </p:sp>
      <p:sp>
        <p:nvSpPr>
          <p:cNvPr id="410" name="Google Shape;410;p5"/>
          <p:cNvSpPr txBox="1"/>
          <p:nvPr/>
        </p:nvSpPr>
        <p:spPr>
          <a:xfrm>
            <a:off x="9009300" y="4807325"/>
            <a:ext cx="1201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Matcher</a:t>
            </a:r>
            <a:endParaRPr sz="1400" b="1" i="0" u="none" strike="noStrike" cap="none">
              <a:solidFill>
                <a:schemeClr val="lt1"/>
              </a:solidFill>
              <a:latin typeface="Arial"/>
              <a:ea typeface="Arial"/>
              <a:cs typeface="Arial"/>
              <a:sym typeface="Arial"/>
            </a:endParaRPr>
          </a:p>
        </p:txBody>
      </p:sp>
      <p:sp>
        <p:nvSpPr>
          <p:cNvPr id="411" name="Google Shape;411;p5"/>
          <p:cNvSpPr txBox="1"/>
          <p:nvPr/>
        </p:nvSpPr>
        <p:spPr>
          <a:xfrm>
            <a:off x="10705651" y="4433875"/>
            <a:ext cx="8976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Redis Graph</a:t>
            </a:r>
            <a:endParaRPr sz="1400" b="1" i="0" u="none" strike="noStrike" cap="none">
              <a:solidFill>
                <a:schemeClr val="lt1"/>
              </a:solidFill>
              <a:latin typeface="Arial"/>
              <a:ea typeface="Arial"/>
              <a:cs typeface="Arial"/>
              <a:sym typeface="Arial"/>
            </a:endParaRPr>
          </a:p>
        </p:txBody>
      </p:sp>
      <p:sp>
        <p:nvSpPr>
          <p:cNvPr id="412" name="Google Shape;412;p5"/>
          <p:cNvSpPr txBox="1"/>
          <p:nvPr/>
        </p:nvSpPr>
        <p:spPr>
          <a:xfrm>
            <a:off x="10468225" y="1880225"/>
            <a:ext cx="1201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Flask API</a:t>
            </a:r>
            <a:endParaRPr sz="1400" b="1" i="0" u="none" strike="noStrike" cap="none">
              <a:solidFill>
                <a:schemeClr val="lt1"/>
              </a:solidFill>
              <a:latin typeface="Arial"/>
              <a:ea typeface="Arial"/>
              <a:cs typeface="Arial"/>
              <a:sym typeface="Arial"/>
            </a:endParaRPr>
          </a:p>
        </p:txBody>
      </p:sp>
      <p:cxnSp>
        <p:nvCxnSpPr>
          <p:cNvPr id="413" name="Google Shape;413;p5"/>
          <p:cNvCxnSpPr/>
          <p:nvPr/>
        </p:nvCxnSpPr>
        <p:spPr>
          <a:xfrm>
            <a:off x="5640675" y="4348775"/>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414" name="Google Shape;414;p5"/>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cxnSp>
        <p:nvCxnSpPr>
          <p:cNvPr id="415" name="Google Shape;415;p5"/>
          <p:cNvCxnSpPr/>
          <p:nvPr/>
        </p:nvCxnSpPr>
        <p:spPr>
          <a:xfrm>
            <a:off x="6684325" y="4348775"/>
            <a:ext cx="435000" cy="0"/>
          </a:xfrm>
          <a:prstGeom prst="straightConnector1">
            <a:avLst/>
          </a:prstGeom>
          <a:noFill/>
          <a:ln w="28575" cap="flat" cmpd="sng">
            <a:solidFill>
              <a:schemeClr val="accent1"/>
            </a:solidFill>
            <a:prstDash val="solid"/>
            <a:round/>
            <a:headEnd type="none" w="sm" len="sm"/>
            <a:tailEnd type="stealth" w="med" len="med"/>
          </a:ln>
        </p:spPr>
      </p:cxnSp>
      <p:cxnSp>
        <p:nvCxnSpPr>
          <p:cNvPr id="416" name="Google Shape;416;p5"/>
          <p:cNvCxnSpPr/>
          <p:nvPr/>
        </p:nvCxnSpPr>
        <p:spPr>
          <a:xfrm>
            <a:off x="7832700" y="4348775"/>
            <a:ext cx="435000" cy="0"/>
          </a:xfrm>
          <a:prstGeom prst="straightConnector1">
            <a:avLst/>
          </a:prstGeom>
          <a:noFill/>
          <a:ln w="28575" cap="flat" cmpd="sng">
            <a:solidFill>
              <a:schemeClr val="accent1"/>
            </a:solidFill>
            <a:prstDash val="solid"/>
            <a:round/>
            <a:headEnd type="none" w="sm" len="sm"/>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e4609b336f_0_334"/>
          <p:cNvSpPr txBox="1">
            <a:spLocks noGrp="1"/>
          </p:cNvSpPr>
          <p:nvPr>
            <p:ph type="subTitle" idx="1"/>
          </p:nvPr>
        </p:nvSpPr>
        <p:spPr>
          <a:xfrm>
            <a:off x="990600" y="448725"/>
            <a:ext cx="5105400" cy="55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BERT Introduction </a:t>
            </a:r>
            <a:endParaRPr/>
          </a:p>
        </p:txBody>
      </p:sp>
      <p:sp>
        <p:nvSpPr>
          <p:cNvPr id="423" name="Google Shape;423;ge4609b336f_0_334"/>
          <p:cNvSpPr txBox="1">
            <a:spLocks noGrp="1"/>
          </p:cNvSpPr>
          <p:nvPr>
            <p:ph type="body" idx="2"/>
          </p:nvPr>
        </p:nvSpPr>
        <p:spPr>
          <a:xfrm>
            <a:off x="1028700" y="1070375"/>
            <a:ext cx="6420900" cy="2034600"/>
          </a:xfrm>
          <a:prstGeom prst="rect">
            <a:avLst/>
          </a:prstGeom>
          <a:noFill/>
          <a:ln>
            <a:noFill/>
          </a:ln>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en-US" b="1">
                <a:solidFill>
                  <a:schemeClr val="lt1"/>
                </a:solidFill>
              </a:rPr>
              <a:t>BERT (Bidirectional Encoder Representations from Transformers) </a:t>
            </a:r>
            <a:endParaRPr b="1">
              <a:solidFill>
                <a:schemeClr val="lt1"/>
              </a:solidFill>
            </a:endParaRPr>
          </a:p>
          <a:p>
            <a:pPr marL="457200" lvl="0" indent="-317500" algn="l" rtl="0">
              <a:lnSpc>
                <a:spcPct val="110000"/>
              </a:lnSpc>
              <a:spcBef>
                <a:spcPts val="2000"/>
              </a:spcBef>
              <a:spcAft>
                <a:spcPts val="0"/>
              </a:spcAft>
              <a:buSzPts val="1400"/>
              <a:buChar char="●"/>
            </a:pPr>
            <a:r>
              <a:rPr lang="en-US" b="1">
                <a:solidFill>
                  <a:schemeClr val="lt1"/>
                </a:solidFill>
              </a:rPr>
              <a:t>Created by researchers at Google AI Language</a:t>
            </a:r>
            <a:endParaRPr b="1">
              <a:solidFill>
                <a:schemeClr val="lt1"/>
              </a:solidFill>
            </a:endParaRPr>
          </a:p>
          <a:p>
            <a:pPr marL="457200" lvl="0" indent="-317500" algn="l" rtl="0">
              <a:lnSpc>
                <a:spcPct val="110000"/>
              </a:lnSpc>
              <a:spcBef>
                <a:spcPts val="2000"/>
              </a:spcBef>
              <a:spcAft>
                <a:spcPts val="0"/>
              </a:spcAft>
              <a:buSzPts val="1400"/>
              <a:buChar char="●"/>
            </a:pPr>
            <a:r>
              <a:rPr lang="en-US" b="1">
                <a:solidFill>
                  <a:schemeClr val="lt1"/>
                </a:solidFill>
              </a:rPr>
              <a:t>State-of-the-art results in a wide variety of NLP tasks, including Question Answering (SQuAD v1.1), Natural Language Inference (MNLI), and others.</a:t>
            </a:r>
            <a:endParaRPr b="1">
              <a:solidFill>
                <a:schemeClr val="lt1"/>
              </a:solidFill>
            </a:endParaRPr>
          </a:p>
          <a:p>
            <a:pPr marL="0" lvl="0" indent="0" algn="l" rtl="0">
              <a:lnSpc>
                <a:spcPct val="110000"/>
              </a:lnSpc>
              <a:spcBef>
                <a:spcPts val="2000"/>
              </a:spcBef>
              <a:spcAft>
                <a:spcPts val="0"/>
              </a:spcAft>
              <a:buSzPts val="1400"/>
              <a:buNone/>
            </a:pPr>
            <a:r>
              <a:rPr lang="en-US" sz="1700" b="1">
                <a:solidFill>
                  <a:schemeClr val="lt1"/>
                </a:solidFill>
              </a:rPr>
              <a:t>Use cases</a:t>
            </a:r>
            <a:endParaRPr sz="1700" b="1">
              <a:solidFill>
                <a:schemeClr val="lt1"/>
              </a:solidFill>
            </a:endParaRPr>
          </a:p>
          <a:p>
            <a:pPr marL="457200" marR="0" lvl="0" indent="-317500" algn="l" rtl="0">
              <a:lnSpc>
                <a:spcPct val="110000"/>
              </a:lnSpc>
              <a:spcBef>
                <a:spcPts val="2000"/>
              </a:spcBef>
              <a:spcAft>
                <a:spcPts val="0"/>
              </a:spcAft>
              <a:buSzPts val="1400"/>
              <a:buChar char="●"/>
            </a:pPr>
            <a:r>
              <a:rPr lang="en-US" b="1"/>
              <a:t>Next Sentence Prediction </a:t>
            </a:r>
            <a:endParaRPr b="1"/>
          </a:p>
          <a:p>
            <a:pPr marL="457200" marR="0" lvl="0" indent="-317500" algn="l" rtl="0">
              <a:lnSpc>
                <a:spcPct val="110000"/>
              </a:lnSpc>
              <a:spcBef>
                <a:spcPts val="2000"/>
              </a:spcBef>
              <a:spcAft>
                <a:spcPts val="0"/>
              </a:spcAft>
              <a:buSzPts val="1400"/>
              <a:buChar char="●"/>
            </a:pPr>
            <a:r>
              <a:rPr lang="en-US" b="1"/>
              <a:t>Text Summarization</a:t>
            </a:r>
            <a:endParaRPr b="1"/>
          </a:p>
          <a:p>
            <a:pPr marL="457200" marR="0" lvl="0" indent="-317500" algn="l" rtl="0">
              <a:lnSpc>
                <a:spcPct val="110000"/>
              </a:lnSpc>
              <a:spcBef>
                <a:spcPts val="2000"/>
              </a:spcBef>
              <a:spcAft>
                <a:spcPts val="0"/>
              </a:spcAft>
              <a:buSzPts val="1400"/>
              <a:buChar char="●"/>
            </a:pPr>
            <a:r>
              <a:rPr lang="en-US" b="1"/>
              <a:t>Question Answering </a:t>
            </a:r>
            <a:endParaRPr b="1"/>
          </a:p>
          <a:p>
            <a:pPr marL="457200" marR="0" lvl="0" indent="-317500" algn="l" rtl="0">
              <a:lnSpc>
                <a:spcPct val="110000"/>
              </a:lnSpc>
              <a:spcBef>
                <a:spcPts val="2000"/>
              </a:spcBef>
              <a:spcAft>
                <a:spcPts val="2000"/>
              </a:spcAft>
              <a:buSzPts val="1400"/>
              <a:buChar char="●"/>
            </a:pPr>
            <a:r>
              <a:rPr lang="en-US" b="1"/>
              <a:t>Text classification and many more </a:t>
            </a:r>
            <a:endParaRPr b="1"/>
          </a:p>
        </p:txBody>
      </p:sp>
      <p:pic>
        <p:nvPicPr>
          <p:cNvPr id="424" name="Google Shape;424;ge4609b336f_0_334" descr="aerial photography of roads during nighttime"/>
          <p:cNvPicPr preferRelativeResize="0"/>
          <p:nvPr/>
        </p:nvPicPr>
        <p:blipFill rotWithShape="1">
          <a:blip r:embed="rId3">
            <a:alphaModFix/>
          </a:blip>
          <a:srcRect l="11948" r="30466" b="128"/>
          <a:stretch/>
        </p:blipFill>
        <p:spPr>
          <a:xfrm>
            <a:off x="7124699" y="7456"/>
            <a:ext cx="5067300" cy="5158904"/>
          </a:xfrm>
          <a:prstGeom prst="rect">
            <a:avLst/>
          </a:prstGeom>
          <a:noFill/>
          <a:ln>
            <a:noFill/>
          </a:ln>
        </p:spPr>
      </p:pic>
      <p:sp>
        <p:nvSpPr>
          <p:cNvPr id="425" name="Google Shape;425;ge4609b336f_0_334"/>
          <p:cNvSpPr txBox="1">
            <a:spLocks noGrp="1"/>
          </p:cNvSpPr>
          <p:nvPr>
            <p:ph type="body" idx="2"/>
          </p:nvPr>
        </p:nvSpPr>
        <p:spPr>
          <a:xfrm>
            <a:off x="5499450" y="5851625"/>
            <a:ext cx="6618300" cy="721500"/>
          </a:xfrm>
          <a:prstGeom prst="rect">
            <a:avLst/>
          </a:prstGeom>
          <a:noFill/>
          <a:ln>
            <a:noFill/>
          </a:ln>
        </p:spPr>
        <p:txBody>
          <a:bodyPr spcFirstLastPara="1" wrap="square" lIns="91425" tIns="91425" rIns="91425" bIns="91425" anchor="t" anchorCtr="0">
            <a:noAutofit/>
          </a:bodyPr>
          <a:lstStyle/>
          <a:p>
            <a:pPr marL="457200" lvl="0" indent="-317500" algn="l" rtl="0">
              <a:lnSpc>
                <a:spcPct val="110000"/>
              </a:lnSpc>
              <a:spcBef>
                <a:spcPts val="0"/>
              </a:spcBef>
              <a:spcAft>
                <a:spcPts val="2000"/>
              </a:spcAft>
              <a:buSzPts val="1400"/>
              <a:buChar char="●"/>
            </a:pPr>
            <a:r>
              <a:rPr lang="en-US" b="1">
                <a:solidFill>
                  <a:schemeClr val="lt1"/>
                </a:solidFill>
              </a:rPr>
              <a:t>Read more about BERT at </a:t>
            </a:r>
            <a:r>
              <a:rPr lang="en-US" b="1" u="sng">
                <a:solidFill>
                  <a:schemeClr val="hlink"/>
                </a:solidFill>
                <a:hlinkClick r:id="rId4"/>
              </a:rPr>
              <a:t>Towards Data Science blog</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e50c6f0a25_0_17"/>
          <p:cNvSpPr txBox="1">
            <a:spLocks noGrp="1"/>
          </p:cNvSpPr>
          <p:nvPr>
            <p:ph type="subTitle" idx="1"/>
          </p:nvPr>
        </p:nvSpPr>
        <p:spPr>
          <a:xfrm>
            <a:off x="440635" y="906150"/>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Query processing</a:t>
            </a:r>
            <a:endParaRPr/>
          </a:p>
        </p:txBody>
      </p:sp>
      <p:sp>
        <p:nvSpPr>
          <p:cNvPr id="432" name="Google Shape;432;ge50c6f0a25_0_17"/>
          <p:cNvSpPr/>
          <p:nvPr/>
        </p:nvSpPr>
        <p:spPr>
          <a:xfrm>
            <a:off x="443550" y="2422475"/>
            <a:ext cx="13419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Search Phrase</a:t>
            </a:r>
            <a:endParaRPr sz="1400" b="0" i="0" u="none" strike="noStrike" cap="none">
              <a:solidFill>
                <a:srgbClr val="000000"/>
              </a:solidFill>
              <a:latin typeface="Arial"/>
              <a:ea typeface="Arial"/>
              <a:cs typeface="Arial"/>
              <a:sym typeface="Arial"/>
            </a:endParaRPr>
          </a:p>
        </p:txBody>
      </p:sp>
      <p:sp>
        <p:nvSpPr>
          <p:cNvPr id="433" name="Google Shape;433;ge50c6f0a25_0_17"/>
          <p:cNvSpPr/>
          <p:nvPr/>
        </p:nvSpPr>
        <p:spPr>
          <a:xfrm>
            <a:off x="2503725" y="2624868"/>
            <a:ext cx="1007100" cy="43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Flask API</a:t>
            </a:r>
            <a:endParaRPr sz="1400" b="0" i="0" u="none" strike="noStrike" cap="none">
              <a:solidFill>
                <a:srgbClr val="000000"/>
              </a:solidFill>
              <a:latin typeface="Arial"/>
              <a:ea typeface="Arial"/>
              <a:cs typeface="Arial"/>
              <a:sym typeface="Arial"/>
            </a:endParaRPr>
          </a:p>
        </p:txBody>
      </p:sp>
      <p:sp>
        <p:nvSpPr>
          <p:cNvPr id="434" name="Google Shape;434;ge50c6f0a25_0_17"/>
          <p:cNvSpPr/>
          <p:nvPr/>
        </p:nvSpPr>
        <p:spPr>
          <a:xfrm>
            <a:off x="4076700" y="2422475"/>
            <a:ext cx="19668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Aho-Corasick Matcher: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turn text into nodes</a:t>
            </a:r>
            <a:endParaRPr sz="1400" b="0" i="0" u="none" strike="noStrike" cap="none">
              <a:solidFill>
                <a:srgbClr val="000000"/>
              </a:solidFill>
              <a:latin typeface="Arial"/>
              <a:ea typeface="Arial"/>
              <a:cs typeface="Arial"/>
              <a:sym typeface="Arial"/>
            </a:endParaRPr>
          </a:p>
        </p:txBody>
      </p:sp>
      <p:sp>
        <p:nvSpPr>
          <p:cNvPr id="435" name="Google Shape;435;ge50c6f0a25_0_17"/>
          <p:cNvSpPr/>
          <p:nvPr/>
        </p:nvSpPr>
        <p:spPr>
          <a:xfrm>
            <a:off x="6492350" y="2422475"/>
            <a:ext cx="16758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RedisGraph: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nodes and edges</a:t>
            </a:r>
            <a:endParaRPr sz="1400" b="0" i="0" u="none" strike="noStrike" cap="none">
              <a:solidFill>
                <a:srgbClr val="000000"/>
              </a:solidFill>
              <a:latin typeface="Arial"/>
              <a:ea typeface="Arial"/>
              <a:cs typeface="Arial"/>
              <a:sym typeface="Arial"/>
            </a:endParaRPr>
          </a:p>
        </p:txBody>
      </p:sp>
      <p:sp>
        <p:nvSpPr>
          <p:cNvPr id="436" name="Google Shape;436;ge50c6f0a25_0_17"/>
          <p:cNvSpPr/>
          <p:nvPr/>
        </p:nvSpPr>
        <p:spPr>
          <a:xfrm>
            <a:off x="8579325" y="2420250"/>
            <a:ext cx="14346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Redis: List of titles and edges  </a:t>
            </a:r>
            <a:endParaRPr sz="1400" b="0" i="0" u="none" strike="noStrike" cap="none">
              <a:solidFill>
                <a:srgbClr val="000000"/>
              </a:solidFill>
              <a:latin typeface="Arial"/>
              <a:ea typeface="Arial"/>
              <a:cs typeface="Arial"/>
              <a:sym typeface="Arial"/>
            </a:endParaRPr>
          </a:p>
        </p:txBody>
      </p:sp>
      <p:sp>
        <p:nvSpPr>
          <p:cNvPr id="437" name="Google Shape;437;ge50c6f0a25_0_17"/>
          <p:cNvSpPr/>
          <p:nvPr/>
        </p:nvSpPr>
        <p:spPr>
          <a:xfrm>
            <a:off x="10088550" y="4337675"/>
            <a:ext cx="14346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Answer: See Pipeline 2</a:t>
            </a:r>
            <a:endParaRPr sz="1400" b="0" i="0" u="none" strike="noStrike" cap="none">
              <a:solidFill>
                <a:srgbClr val="000000"/>
              </a:solidFill>
              <a:latin typeface="Arial"/>
              <a:ea typeface="Arial"/>
              <a:cs typeface="Arial"/>
              <a:sym typeface="Arial"/>
            </a:endParaRPr>
          </a:p>
        </p:txBody>
      </p:sp>
      <p:sp>
        <p:nvSpPr>
          <p:cNvPr id="438" name="Google Shape;438;ge50c6f0a25_0_17"/>
          <p:cNvSpPr/>
          <p:nvPr/>
        </p:nvSpPr>
        <p:spPr>
          <a:xfrm>
            <a:off x="10088550" y="495900"/>
            <a:ext cx="1434600" cy="75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Summary: See Pipeline 3</a:t>
            </a:r>
            <a:endParaRPr sz="1400" b="0" i="0" u="none" strike="noStrike" cap="none">
              <a:solidFill>
                <a:srgbClr val="000000"/>
              </a:solidFill>
              <a:latin typeface="Arial"/>
              <a:ea typeface="Arial"/>
              <a:cs typeface="Arial"/>
              <a:sym typeface="Arial"/>
            </a:endParaRPr>
          </a:p>
        </p:txBody>
      </p:sp>
      <p:sp>
        <p:nvSpPr>
          <p:cNvPr id="439" name="Google Shape;439;ge50c6f0a25_0_17"/>
          <p:cNvSpPr/>
          <p:nvPr/>
        </p:nvSpPr>
        <p:spPr>
          <a:xfrm>
            <a:off x="1872025" y="2775050"/>
            <a:ext cx="561900" cy="13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e50c6f0a25_0_17"/>
          <p:cNvSpPr/>
          <p:nvPr/>
        </p:nvSpPr>
        <p:spPr>
          <a:xfrm>
            <a:off x="6119475" y="2805725"/>
            <a:ext cx="336900" cy="13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e50c6f0a25_0_17"/>
          <p:cNvSpPr/>
          <p:nvPr/>
        </p:nvSpPr>
        <p:spPr>
          <a:xfrm rot="-3462052">
            <a:off x="9529383" y="1808785"/>
            <a:ext cx="1042034" cy="13658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e50c6f0a25_0_17"/>
          <p:cNvSpPr/>
          <p:nvPr/>
        </p:nvSpPr>
        <p:spPr>
          <a:xfrm rot="2994941">
            <a:off x="9529371" y="3539264"/>
            <a:ext cx="1042220" cy="136476"/>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e50c6f0a25_0_17"/>
          <p:cNvSpPr/>
          <p:nvPr/>
        </p:nvSpPr>
        <p:spPr>
          <a:xfrm>
            <a:off x="8191500" y="2775025"/>
            <a:ext cx="336900" cy="13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ge50c6f0a25_0_17"/>
          <p:cNvSpPr/>
          <p:nvPr/>
        </p:nvSpPr>
        <p:spPr>
          <a:xfrm>
            <a:off x="3510825" y="2775025"/>
            <a:ext cx="561900" cy="136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ge50c6f0a25_0_17"/>
          <p:cNvSpPr txBox="1"/>
          <p:nvPr/>
        </p:nvSpPr>
        <p:spPr>
          <a:xfrm>
            <a:off x="6859950" y="4337675"/>
            <a:ext cx="3000000" cy="1185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We are fetching key if key is not present NLP pipeline 2 is triggered to calculate answer.</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BERT QA ML models and potentials answers are preloaded on each shard</a:t>
            </a:r>
            <a:endParaRPr sz="13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gd9d50005fb_0_1"/>
          <p:cNvPicPr preferRelativeResize="0"/>
          <p:nvPr/>
        </p:nvPicPr>
        <p:blipFill rotWithShape="1">
          <a:blip r:embed="rId3">
            <a:alphaModFix/>
          </a:blip>
          <a:srcRect t="21645" b="-298"/>
          <a:stretch/>
        </p:blipFill>
        <p:spPr>
          <a:xfrm>
            <a:off x="1227675" y="479300"/>
            <a:ext cx="11911298" cy="5087899"/>
          </a:xfrm>
          <a:prstGeom prst="rect">
            <a:avLst/>
          </a:prstGeom>
          <a:noFill/>
          <a:ln>
            <a:noFill/>
          </a:ln>
        </p:spPr>
      </p:pic>
      <p:sp>
        <p:nvSpPr>
          <p:cNvPr id="452" name="Google Shape;452;gd9d50005fb_0_1"/>
          <p:cNvSpPr txBox="1">
            <a:spLocks noGrp="1"/>
          </p:cNvSpPr>
          <p:nvPr>
            <p:ph type="subTitle" idx="1"/>
          </p:nvPr>
        </p:nvSpPr>
        <p:spPr>
          <a:xfrm>
            <a:off x="715875" y="479300"/>
            <a:ext cx="79425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BERT Question/Answering NLP Pipeline with Redis AI</a:t>
            </a:r>
            <a:endParaRPr/>
          </a:p>
        </p:txBody>
      </p:sp>
      <p:sp>
        <p:nvSpPr>
          <p:cNvPr id="453" name="Google Shape;453;gd9d50005fb_0_1"/>
          <p:cNvSpPr txBox="1"/>
          <p:nvPr/>
        </p:nvSpPr>
        <p:spPr>
          <a:xfrm>
            <a:off x="3680324" y="2384950"/>
            <a:ext cx="1201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Keymiss event</a:t>
            </a:r>
            <a:endParaRPr sz="1400" b="1" i="0" u="none" strike="noStrike" cap="none">
              <a:solidFill>
                <a:schemeClr val="lt1"/>
              </a:solidFill>
              <a:latin typeface="Arial"/>
              <a:ea typeface="Arial"/>
              <a:cs typeface="Arial"/>
              <a:sym typeface="Arial"/>
            </a:endParaRPr>
          </a:p>
        </p:txBody>
      </p:sp>
      <p:sp>
        <p:nvSpPr>
          <p:cNvPr id="454" name="Google Shape;454;gd9d50005fb_0_1"/>
          <p:cNvSpPr txBox="1"/>
          <p:nvPr/>
        </p:nvSpPr>
        <p:spPr>
          <a:xfrm>
            <a:off x="7296276" y="2503900"/>
            <a:ext cx="1308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Run: BERT QA inference</a:t>
            </a:r>
            <a:endParaRPr sz="1400" b="1" i="0" u="none" strike="noStrike" cap="none">
              <a:solidFill>
                <a:schemeClr val="lt1"/>
              </a:solidFill>
              <a:latin typeface="Arial"/>
              <a:ea typeface="Arial"/>
              <a:cs typeface="Arial"/>
              <a:sym typeface="Arial"/>
            </a:endParaRPr>
          </a:p>
        </p:txBody>
      </p:sp>
      <p:sp>
        <p:nvSpPr>
          <p:cNvPr id="455" name="Google Shape;455;gd9d50005fb_0_1"/>
          <p:cNvSpPr txBox="1"/>
          <p:nvPr/>
        </p:nvSpPr>
        <p:spPr>
          <a:xfrm>
            <a:off x="1402050" y="2226075"/>
            <a:ext cx="1201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Flask API</a:t>
            </a:r>
            <a:endParaRPr sz="1400" b="1" i="0" u="none" strike="noStrike" cap="none">
              <a:solidFill>
                <a:schemeClr val="lt1"/>
              </a:solidFill>
              <a:latin typeface="Arial"/>
              <a:ea typeface="Arial"/>
              <a:cs typeface="Arial"/>
              <a:sym typeface="Arial"/>
            </a:endParaRPr>
          </a:p>
        </p:txBody>
      </p:sp>
      <p:sp>
        <p:nvSpPr>
          <p:cNvPr id="456" name="Google Shape;456;gd9d50005fb_0_1"/>
          <p:cNvSpPr txBox="1"/>
          <p:nvPr/>
        </p:nvSpPr>
        <p:spPr>
          <a:xfrm>
            <a:off x="9876300" y="3397050"/>
            <a:ext cx="13086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Answer: stored on Redis shard</a:t>
            </a:r>
            <a:endParaRPr sz="1400" b="1" i="0" u="none" strike="noStrike" cap="none">
              <a:solidFill>
                <a:schemeClr val="lt1"/>
              </a:solidFill>
              <a:latin typeface="Arial"/>
              <a:ea typeface="Arial"/>
              <a:cs typeface="Arial"/>
              <a:sym typeface="Arial"/>
            </a:endParaRPr>
          </a:p>
        </p:txBody>
      </p:sp>
      <p:sp>
        <p:nvSpPr>
          <p:cNvPr id="457" name="Google Shape;457;gd9d50005fb_0_1"/>
          <p:cNvSpPr txBox="1"/>
          <p:nvPr/>
        </p:nvSpPr>
        <p:spPr>
          <a:xfrm>
            <a:off x="6100050" y="5576775"/>
            <a:ext cx="20163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RedisGears: tokenize potential answers</a:t>
            </a:r>
            <a:endParaRPr sz="1400" b="1" i="0" u="none" strike="noStrike" cap="none">
              <a:solidFill>
                <a:schemeClr val="lt1"/>
              </a:solidFill>
              <a:latin typeface="Arial"/>
              <a:ea typeface="Arial"/>
              <a:cs typeface="Arial"/>
              <a:sym typeface="Arial"/>
            </a:endParaRPr>
          </a:p>
        </p:txBody>
      </p:sp>
      <p:cxnSp>
        <p:nvCxnSpPr>
          <p:cNvPr id="458" name="Google Shape;458;gd9d50005fb_0_1"/>
          <p:cNvCxnSpPr/>
          <p:nvPr/>
        </p:nvCxnSpPr>
        <p:spPr>
          <a:xfrm>
            <a:off x="8708102" y="3812700"/>
            <a:ext cx="838800" cy="0"/>
          </a:xfrm>
          <a:prstGeom prst="straightConnector1">
            <a:avLst/>
          </a:prstGeom>
          <a:noFill/>
          <a:ln w="28575" cap="flat" cmpd="sng">
            <a:solidFill>
              <a:schemeClr val="accent1"/>
            </a:solidFill>
            <a:prstDash val="solid"/>
            <a:round/>
            <a:headEnd type="none" w="sm" len="sm"/>
            <a:tailEnd type="stealth" w="med" len="med"/>
          </a:ln>
        </p:spPr>
      </p:cxnSp>
      <p:sp>
        <p:nvSpPr>
          <p:cNvPr id="459" name="Google Shape;459;gd9d50005fb_0_1"/>
          <p:cNvSpPr txBox="1"/>
          <p:nvPr/>
        </p:nvSpPr>
        <p:spPr>
          <a:xfrm>
            <a:off x="848700" y="1377900"/>
            <a:ext cx="23082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Question</a:t>
            </a:r>
            <a:endParaRPr sz="1400" b="1" i="0" u="none" strike="noStrike" cap="none">
              <a:solidFill>
                <a:schemeClr val="lt1"/>
              </a:solidFill>
              <a:latin typeface="Arial"/>
              <a:ea typeface="Arial"/>
              <a:cs typeface="Arial"/>
              <a:sym typeface="Arial"/>
            </a:endParaRPr>
          </a:p>
        </p:txBody>
      </p:sp>
      <p:sp>
        <p:nvSpPr>
          <p:cNvPr id="460" name="Google Shape;460;gd9d50005fb_0_1"/>
          <p:cNvSpPr txBox="1"/>
          <p:nvPr/>
        </p:nvSpPr>
        <p:spPr>
          <a:xfrm>
            <a:off x="5256525" y="2384950"/>
            <a:ext cx="14481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Tokenize and append to potential answers</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e4609b336f_0_545"/>
          <p:cNvSpPr txBox="1">
            <a:spLocks noGrp="1"/>
          </p:cNvSpPr>
          <p:nvPr>
            <p:ph type="subTitle" idx="1"/>
          </p:nvPr>
        </p:nvSpPr>
        <p:spPr>
          <a:xfrm>
            <a:off x="990446" y="928900"/>
            <a:ext cx="72891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The Most Advanced code in NLP pipeline:</a:t>
            </a:r>
            <a:endParaRPr/>
          </a:p>
        </p:txBody>
      </p:sp>
      <p:sp>
        <p:nvSpPr>
          <p:cNvPr id="467" name="Google Shape;467;ge4609b336f_0_545"/>
          <p:cNvSpPr txBox="1">
            <a:spLocks noGrp="1"/>
          </p:cNvSpPr>
          <p:nvPr>
            <p:ph type="body" idx="2"/>
          </p:nvPr>
        </p:nvSpPr>
        <p:spPr>
          <a:xfrm>
            <a:off x="1028700" y="1650400"/>
            <a:ext cx="9450600" cy="441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try:</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from </a:t>
            </a:r>
            <a:r>
              <a:rPr lang="en-US" sz="1200" i="0" u="none" strike="noStrike" cap="none" dirty="0" err="1">
                <a:solidFill>
                  <a:schemeClr val="lt1"/>
                </a:solidFill>
                <a:latin typeface="Arial"/>
                <a:ea typeface="Arial"/>
                <a:cs typeface="Arial"/>
                <a:sym typeface="Arial"/>
              </a:rPr>
              <a:t>rediscluster</a:t>
            </a:r>
            <a:r>
              <a:rPr lang="en-US" sz="1200" i="0" u="none" strike="noStrike" cap="none" dirty="0">
                <a:solidFill>
                  <a:schemeClr val="lt1"/>
                </a:solidFill>
                <a:latin typeface="Arial"/>
                <a:ea typeface="Arial"/>
                <a:cs typeface="Arial"/>
                <a:sym typeface="Arial"/>
              </a:rPr>
              <a:t> import </a:t>
            </a:r>
            <a:r>
              <a:rPr lang="en-US" sz="1200" i="0" u="none" strike="noStrike" cap="none" dirty="0" err="1">
                <a:solidFill>
                  <a:schemeClr val="lt1"/>
                </a:solidFill>
                <a:latin typeface="Arial"/>
                <a:ea typeface="Arial"/>
                <a:cs typeface="Arial"/>
                <a:sym typeface="Arial"/>
              </a:rPr>
              <a:t>RedisCluster</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a:t>
            </a:r>
            <a:r>
              <a:rPr lang="en-US" sz="1200" i="0" u="none" strike="noStrike" cap="none" dirty="0" err="1">
                <a:solidFill>
                  <a:schemeClr val="lt1"/>
                </a:solidFill>
                <a:latin typeface="Arial"/>
                <a:ea typeface="Arial"/>
                <a:cs typeface="Arial"/>
                <a:sym typeface="Arial"/>
              </a:rPr>
              <a:t>redisai_cluster_client</a:t>
            </a:r>
            <a:r>
              <a:rPr lang="en-US" sz="1200" i="0" u="none" strike="noStrike" cap="none" dirty="0">
                <a:solidFill>
                  <a:schemeClr val="lt1"/>
                </a:solidFill>
                <a:latin typeface="Arial"/>
                <a:ea typeface="Arial"/>
                <a:cs typeface="Arial"/>
                <a:sym typeface="Arial"/>
              </a:rPr>
              <a:t> = </a:t>
            </a:r>
            <a:r>
              <a:rPr lang="en-US" sz="1200" i="0" u="none" strike="noStrike" cap="none" dirty="0" err="1">
                <a:solidFill>
                  <a:schemeClr val="lt1"/>
                </a:solidFill>
                <a:latin typeface="Arial"/>
                <a:ea typeface="Arial"/>
                <a:cs typeface="Arial"/>
                <a:sym typeface="Arial"/>
              </a:rPr>
              <a:t>RedisCluster</a:t>
            </a:r>
            <a:r>
              <a:rPr lang="en-US" sz="1200" i="0" u="none" strike="noStrike" cap="none" dirty="0">
                <a:solidFill>
                  <a:schemeClr val="lt1"/>
                </a:solidFill>
                <a:latin typeface="Arial"/>
                <a:ea typeface="Arial"/>
                <a:cs typeface="Arial"/>
                <a:sym typeface="Arial"/>
              </a:rPr>
              <a:t>(</a:t>
            </a:r>
            <a:r>
              <a:rPr lang="en-US" sz="1200" i="0" u="none" strike="noStrike" cap="none" dirty="0" err="1">
                <a:solidFill>
                  <a:schemeClr val="lt1"/>
                </a:solidFill>
                <a:latin typeface="Arial"/>
                <a:ea typeface="Arial"/>
                <a:cs typeface="Arial"/>
                <a:sym typeface="Arial"/>
              </a:rPr>
              <a:t>startup_nodes</a:t>
            </a:r>
            <a:r>
              <a:rPr lang="en-US" sz="1200" i="0" u="none" strike="noStrike" cap="none" dirty="0">
                <a:solidFill>
                  <a:schemeClr val="lt1"/>
                </a:solidFill>
                <a:latin typeface="Arial"/>
                <a:ea typeface="Arial"/>
                <a:cs typeface="Arial"/>
                <a:sym typeface="Arial"/>
              </a:rPr>
              <a:t>=</a:t>
            </a:r>
            <a:r>
              <a:rPr lang="en-US" sz="1200" i="0" u="none" strike="noStrike" cap="none" dirty="0" err="1">
                <a:solidFill>
                  <a:schemeClr val="lt1"/>
                </a:solidFill>
                <a:latin typeface="Arial"/>
                <a:ea typeface="Arial"/>
                <a:cs typeface="Arial"/>
                <a:sym typeface="Arial"/>
              </a:rPr>
              <a:t>startup_nodes</a:t>
            </a:r>
            <a:r>
              <a:rPr lang="en-US" sz="1200" i="0" u="none" strike="noStrike" cap="none" dirty="0">
                <a:solidFill>
                  <a:schemeClr val="lt1"/>
                </a:solidFill>
                <a:latin typeface="Arial"/>
                <a:ea typeface="Arial"/>
                <a:cs typeface="Arial"/>
                <a:sym typeface="Arial"/>
              </a:rPr>
              <a:t>, </a:t>
            </a:r>
            <a:r>
              <a:rPr lang="en-US" sz="1200" i="0" u="none" strike="noStrike" cap="none" dirty="0" err="1">
                <a:solidFill>
                  <a:schemeClr val="lt1"/>
                </a:solidFill>
                <a:latin typeface="Arial"/>
                <a:ea typeface="Arial"/>
                <a:cs typeface="Arial"/>
                <a:sym typeface="Arial"/>
              </a:rPr>
              <a:t>decode_responses</a:t>
            </a:r>
            <a:r>
              <a:rPr lang="en-US" sz="1200" i="0" u="none" strike="noStrike" cap="none" dirty="0">
                <a:solidFill>
                  <a:schemeClr val="lt1"/>
                </a:solidFill>
                <a:latin typeface="Arial"/>
                <a:ea typeface="Arial"/>
                <a:cs typeface="Arial"/>
                <a:sym typeface="Arial"/>
              </a:rPr>
              <a:t>=True)</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except:</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print("Redis Cluster is not available")</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def </a:t>
            </a:r>
            <a:r>
              <a:rPr lang="en-US" sz="1200" i="0" u="none" strike="noStrike" cap="none" dirty="0" err="1">
                <a:solidFill>
                  <a:schemeClr val="lt1"/>
                </a:solidFill>
                <a:latin typeface="Arial"/>
                <a:ea typeface="Arial"/>
                <a:cs typeface="Arial"/>
                <a:sym typeface="Arial"/>
              </a:rPr>
              <a:t>qa</a:t>
            </a:r>
            <a:r>
              <a:rPr lang="en-US" sz="1200" i="0" u="none" strike="noStrike" cap="none" dirty="0">
                <a:solidFill>
                  <a:schemeClr val="lt1"/>
                </a:solidFill>
                <a:latin typeface="Arial"/>
                <a:ea typeface="Arial"/>
                <a:cs typeface="Arial"/>
                <a:sym typeface="Arial"/>
              </a:rPr>
              <a:t>(question, </a:t>
            </a:r>
            <a:r>
              <a:rPr lang="en-US" sz="1200" i="0" u="none" strike="noStrike" cap="none" dirty="0" err="1">
                <a:solidFill>
                  <a:schemeClr val="lt1"/>
                </a:solidFill>
                <a:latin typeface="Arial"/>
                <a:ea typeface="Arial"/>
                <a:cs typeface="Arial"/>
                <a:sym typeface="Arial"/>
              </a:rPr>
              <a:t>sentence_key,hash_tag</a:t>
            </a:r>
            <a:r>
              <a:rPr lang="en-US" sz="1200" i="0" u="none" strike="noStrike" cap="none" dirty="0">
                <a:solidFill>
                  <a:schemeClr val="lt1"/>
                </a:solidFill>
                <a:latin typeface="Arial"/>
                <a:ea typeface="Arial"/>
                <a:cs typeface="Arial"/>
                <a:sym typeface="Arial"/>
              </a:rPr>
              <a:t>):</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 get "</a:t>
            </a:r>
            <a:r>
              <a:rPr lang="en-US" sz="1200" i="0" u="none" strike="noStrike" cap="none" dirty="0" err="1">
                <a:solidFill>
                  <a:schemeClr val="lt1"/>
                </a:solidFill>
                <a:latin typeface="Arial"/>
                <a:ea typeface="Arial"/>
                <a:cs typeface="Arial"/>
                <a:sym typeface="Arial"/>
              </a:rPr>
              <a:t>bertqa</a:t>
            </a:r>
            <a:r>
              <a:rPr lang="en-US" sz="1200" i="0" u="none" strike="noStrike" cap="none" dirty="0">
                <a:solidFill>
                  <a:schemeClr val="lt1"/>
                </a:solidFill>
                <a:latin typeface="Arial"/>
                <a:ea typeface="Arial"/>
                <a:cs typeface="Arial"/>
                <a:sym typeface="Arial"/>
              </a:rPr>
              <a:t>{06S}_PMC7167827.xml:{06S}:11_When wheezing were recorded?"</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a:t>
            </a:r>
            <a:r>
              <a:rPr lang="en-US" sz="1200" i="0" u="none" strike="noStrike" cap="none" dirty="0" err="1">
                <a:solidFill>
                  <a:schemeClr val="lt1"/>
                </a:solidFill>
                <a:latin typeface="Arial"/>
                <a:ea typeface="Arial"/>
                <a:cs typeface="Arial"/>
                <a:sym typeface="Arial"/>
              </a:rPr>
              <a:t>query_key</a:t>
            </a:r>
            <a:r>
              <a:rPr lang="en-US" sz="1200" i="0" u="none" strike="noStrike" cap="none" dirty="0">
                <a:solidFill>
                  <a:schemeClr val="lt1"/>
                </a:solidFill>
                <a:latin typeface="Arial"/>
                <a:ea typeface="Arial"/>
                <a:cs typeface="Arial"/>
                <a:sym typeface="Arial"/>
              </a:rPr>
              <a:t>=</a:t>
            </a:r>
            <a:r>
              <a:rPr lang="en-US" sz="1200" i="0" u="none" strike="noStrike" cap="none" dirty="0" err="1">
                <a:solidFill>
                  <a:schemeClr val="lt1"/>
                </a:solidFill>
                <a:latin typeface="Arial"/>
                <a:ea typeface="Arial"/>
                <a:cs typeface="Arial"/>
                <a:sym typeface="Arial"/>
              </a:rPr>
              <a:t>f"bertqa</a:t>
            </a:r>
            <a:r>
              <a:rPr lang="en-US" sz="1200" i="0" u="none" strike="noStrike" cap="none" dirty="0">
                <a:solidFill>
                  <a:schemeClr val="lt1"/>
                </a:solidFill>
                <a:latin typeface="Arial"/>
                <a:ea typeface="Arial"/>
                <a:cs typeface="Arial"/>
                <a:sym typeface="Arial"/>
              </a:rPr>
              <a:t>{</a:t>
            </a:r>
            <a:r>
              <a:rPr lang="en-US" sz="1200" i="0" u="none" strike="noStrike" cap="none" dirty="0" err="1">
                <a:solidFill>
                  <a:schemeClr val="lt1"/>
                </a:solidFill>
                <a:latin typeface="Arial"/>
                <a:ea typeface="Arial"/>
                <a:cs typeface="Arial"/>
                <a:sym typeface="Arial"/>
              </a:rPr>
              <a:t>hash_tag</a:t>
            </a:r>
            <a:r>
              <a:rPr lang="en-US" sz="1200" i="0" u="none" strike="noStrike" cap="none" dirty="0">
                <a:solidFill>
                  <a:schemeClr val="lt1"/>
                </a:solidFill>
                <a:latin typeface="Arial"/>
                <a:ea typeface="Arial"/>
                <a:cs typeface="Arial"/>
                <a:sym typeface="Arial"/>
              </a:rPr>
              <a:t>}_{</a:t>
            </a:r>
            <a:r>
              <a:rPr lang="en-US" sz="1200" i="0" u="none" strike="noStrike" cap="none" dirty="0" err="1">
                <a:solidFill>
                  <a:schemeClr val="lt1"/>
                </a:solidFill>
                <a:latin typeface="Arial"/>
                <a:ea typeface="Arial"/>
                <a:cs typeface="Arial"/>
                <a:sym typeface="Arial"/>
              </a:rPr>
              <a:t>sentence_key</a:t>
            </a:r>
            <a:r>
              <a:rPr lang="en-US" sz="1200" i="0" u="none" strike="noStrike" cap="none" dirty="0">
                <a:solidFill>
                  <a:schemeClr val="lt1"/>
                </a:solidFill>
                <a:latin typeface="Arial"/>
                <a:ea typeface="Arial"/>
                <a:cs typeface="Arial"/>
                <a:sym typeface="Arial"/>
              </a:rPr>
              <a:t>}_{question}"</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print("Query key " + </a:t>
            </a:r>
            <a:r>
              <a:rPr lang="en-US" sz="1200" i="0" u="none" strike="noStrike" cap="none" dirty="0" err="1">
                <a:solidFill>
                  <a:schemeClr val="lt1"/>
                </a:solidFill>
                <a:latin typeface="Arial"/>
                <a:ea typeface="Arial"/>
                <a:cs typeface="Arial"/>
                <a:sym typeface="Arial"/>
              </a:rPr>
              <a:t>query_key</a:t>
            </a:r>
            <a:r>
              <a:rPr lang="en-US" sz="1200" i="0" u="none" strike="noStrike" cap="none" dirty="0">
                <a:solidFill>
                  <a:schemeClr val="lt1"/>
                </a:solidFill>
                <a:latin typeface="Arial"/>
                <a:ea typeface="Arial"/>
                <a:cs typeface="Arial"/>
                <a:sym typeface="Arial"/>
              </a:rPr>
              <a:t>)</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answer=</a:t>
            </a:r>
            <a:r>
              <a:rPr lang="en-US" sz="1200" i="0" u="none" strike="noStrike" cap="none" dirty="0" err="1">
                <a:solidFill>
                  <a:schemeClr val="lt1"/>
                </a:solidFill>
                <a:latin typeface="Arial"/>
                <a:ea typeface="Arial"/>
                <a:cs typeface="Arial"/>
                <a:sym typeface="Arial"/>
              </a:rPr>
              <a:t>redisai_cluster_client.get</a:t>
            </a:r>
            <a:r>
              <a:rPr lang="en-US" sz="1200" i="0" u="none" strike="noStrike" cap="none" dirty="0">
                <a:solidFill>
                  <a:schemeClr val="lt1"/>
                </a:solidFill>
                <a:latin typeface="Arial"/>
                <a:ea typeface="Arial"/>
                <a:cs typeface="Arial"/>
                <a:sym typeface="Arial"/>
              </a:rPr>
              <a:t>(</a:t>
            </a:r>
            <a:r>
              <a:rPr lang="en-US" sz="1200" i="0" u="none" strike="noStrike" cap="none" dirty="0" err="1">
                <a:solidFill>
                  <a:schemeClr val="lt1"/>
                </a:solidFill>
                <a:latin typeface="Arial"/>
                <a:ea typeface="Arial"/>
                <a:cs typeface="Arial"/>
                <a:sym typeface="Arial"/>
              </a:rPr>
              <a:t>query_key</a:t>
            </a:r>
            <a:r>
              <a:rPr lang="en-US" sz="1200" i="0" u="none" strike="noStrike" cap="none" dirty="0">
                <a:solidFill>
                  <a:schemeClr val="lt1"/>
                </a:solidFill>
                <a:latin typeface="Arial"/>
                <a:ea typeface="Arial"/>
                <a:cs typeface="Arial"/>
                <a:sym typeface="Arial"/>
              </a:rPr>
              <a:t>)</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return answer</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if __name__ == "__main__":</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question="When wheezing were recorded?"</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200" i="0" u="none" strike="noStrike" cap="none" dirty="0">
                <a:solidFill>
                  <a:schemeClr val="lt1"/>
                </a:solidFill>
                <a:latin typeface="Arial"/>
                <a:ea typeface="Arial"/>
                <a:cs typeface="Arial"/>
                <a:sym typeface="Arial"/>
              </a:rPr>
              <a:t>   print(</a:t>
            </a:r>
            <a:r>
              <a:rPr lang="en-US" sz="1200" i="0" u="none" strike="noStrike" cap="none" dirty="0" err="1">
                <a:solidFill>
                  <a:schemeClr val="lt1"/>
                </a:solidFill>
                <a:latin typeface="Arial"/>
                <a:ea typeface="Arial"/>
                <a:cs typeface="Arial"/>
                <a:sym typeface="Arial"/>
              </a:rPr>
              <a:t>qa</a:t>
            </a:r>
            <a:r>
              <a:rPr lang="en-US" sz="1200" i="0" u="none" strike="noStrike" cap="none" dirty="0">
                <a:solidFill>
                  <a:schemeClr val="lt1"/>
                </a:solidFill>
                <a:latin typeface="Arial"/>
                <a:ea typeface="Arial"/>
                <a:cs typeface="Arial"/>
                <a:sym typeface="Arial"/>
              </a:rPr>
              <a:t>(question,"PMC261870.xml:{06S}:11",'{06S}'))</a:t>
            </a:r>
            <a:endParaRPr sz="12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200" i="0" u="none" strike="noStrike" cap="none" dirty="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e50c6f0a25_0_40"/>
          <p:cNvSpPr txBox="1">
            <a:spLocks noGrp="1"/>
          </p:cNvSpPr>
          <p:nvPr>
            <p:ph type="subTitle" idx="1"/>
          </p:nvPr>
        </p:nvSpPr>
        <p:spPr>
          <a:xfrm>
            <a:off x="1028710" y="448725"/>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dirty="0"/>
              <a:t>Code </a:t>
            </a:r>
            <a:r>
              <a:rPr lang="en-US" u="sng" dirty="0">
                <a:solidFill>
                  <a:schemeClr val="hlink"/>
                </a:solidFill>
                <a:hlinkClick r:id="rId3"/>
              </a:rPr>
              <a:t>(better follow link)</a:t>
            </a:r>
            <a:endParaRPr dirty="0"/>
          </a:p>
        </p:txBody>
      </p:sp>
      <p:sp>
        <p:nvSpPr>
          <p:cNvPr id="474" name="Google Shape;474;ge50c6f0a25_0_40"/>
          <p:cNvSpPr txBox="1">
            <a:spLocks noGrp="1"/>
          </p:cNvSpPr>
          <p:nvPr>
            <p:ph type="body" idx="2"/>
          </p:nvPr>
        </p:nvSpPr>
        <p:spPr>
          <a:xfrm>
            <a:off x="990600" y="1335225"/>
            <a:ext cx="9183000" cy="484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Most advanced code is in the-pattern-</a:t>
            </a:r>
            <a:r>
              <a:rPr lang="en-US" i="0" u="none" strike="noStrike" cap="none" dirty="0" err="1">
                <a:solidFill>
                  <a:schemeClr val="lt1"/>
                </a:solidFill>
                <a:latin typeface="Arial"/>
                <a:ea typeface="Arial"/>
                <a:cs typeface="Arial"/>
                <a:sym typeface="Arial"/>
              </a:rPr>
              <a:t>api</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qasearch</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qa_bert.py</a:t>
            </a:r>
            <a:r>
              <a:rPr lang="en-US" i="0" u="none" strike="noStrike" cap="none" dirty="0">
                <a:solidFill>
                  <a:schemeClr val="lt1"/>
                </a:solidFill>
                <a:latin typeface="Arial"/>
                <a:ea typeface="Arial"/>
                <a:cs typeface="Arial"/>
                <a:sym typeface="Arial"/>
              </a:rPr>
              <a:t> querying </a:t>
            </a:r>
            <a:r>
              <a:rPr lang="en-US" i="0" u="none" strike="noStrike" cap="none" dirty="0" err="1">
                <a:solidFill>
                  <a:schemeClr val="lt1"/>
                </a:solidFill>
                <a:latin typeface="Arial"/>
                <a:ea typeface="Arial"/>
                <a:cs typeface="Arial"/>
                <a:sym typeface="Arial"/>
              </a:rPr>
              <a:t>RedisGears+RedisAI</a:t>
            </a:r>
            <a:r>
              <a:rPr lang="en-US" i="0" u="none" strike="noStrike" cap="none" dirty="0">
                <a:solidFill>
                  <a:schemeClr val="lt1"/>
                </a:solidFill>
                <a:latin typeface="Arial"/>
                <a:ea typeface="Arial"/>
                <a:cs typeface="Arial"/>
                <a:sym typeface="Arial"/>
              </a:rPr>
              <a:t> cluster given user's question:</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i="0" u="none" strike="noStrike" cap="none" dirty="0">
                <a:solidFill>
                  <a:schemeClr val="lt1"/>
                </a:solidFill>
                <a:latin typeface="Arial"/>
                <a:ea typeface="Arial"/>
                <a:cs typeface="Arial"/>
                <a:sym typeface="Arial"/>
              </a:rPr>
              <a:t>get "</a:t>
            </a:r>
            <a:r>
              <a:rPr lang="en-US" i="0" u="none" strike="noStrike" cap="none" dirty="0" err="1">
                <a:solidFill>
                  <a:schemeClr val="lt1"/>
                </a:solidFill>
                <a:latin typeface="Arial"/>
                <a:ea typeface="Arial"/>
                <a:cs typeface="Arial"/>
                <a:sym typeface="Arial"/>
              </a:rPr>
              <a:t>bertqa</a:t>
            </a:r>
            <a:r>
              <a:rPr lang="en-US" i="0" u="none" strike="noStrike" cap="none" dirty="0">
                <a:solidFill>
                  <a:schemeClr val="lt1"/>
                </a:solidFill>
                <a:latin typeface="Arial"/>
                <a:ea typeface="Arial"/>
                <a:cs typeface="Arial"/>
                <a:sym typeface="Arial"/>
              </a:rPr>
              <a:t>{5M5}_PMC140314.xml:{5M5}:44_When air samples collected?" </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this queries </a:t>
            </a:r>
            <a:r>
              <a:rPr lang="en-US" i="0" u="none" strike="noStrike" cap="none" dirty="0" err="1">
                <a:solidFill>
                  <a:schemeClr val="lt1"/>
                </a:solidFill>
                <a:latin typeface="Arial"/>
                <a:ea typeface="Arial"/>
                <a:cs typeface="Arial"/>
                <a:sym typeface="Arial"/>
              </a:rPr>
              <a:t>bertqa</a:t>
            </a:r>
            <a:r>
              <a:rPr lang="en-US" i="0" u="none" strike="noStrike" cap="none" dirty="0">
                <a:solidFill>
                  <a:schemeClr val="lt1"/>
                </a:solidFill>
                <a:latin typeface="Arial"/>
                <a:ea typeface="Arial"/>
                <a:cs typeface="Arial"/>
                <a:sym typeface="Arial"/>
              </a:rPr>
              <a:t> prefix on shard {5MP} where PMC140314.xml:{5M5}:44 is the key of pre-</a:t>
            </a:r>
            <a:r>
              <a:rPr lang="en-US" i="0" u="none" strike="noStrike" cap="none" dirty="0" err="1">
                <a:solidFill>
                  <a:schemeClr val="lt1"/>
                </a:solidFill>
                <a:latin typeface="Arial"/>
                <a:ea typeface="Arial"/>
                <a:cs typeface="Arial"/>
                <a:sym typeface="Arial"/>
              </a:rPr>
              <a:t>tokenised</a:t>
            </a:r>
            <a:r>
              <a:rPr lang="en-US" i="0" u="none" strike="noStrike" cap="none" dirty="0">
                <a:solidFill>
                  <a:schemeClr val="lt1"/>
                </a:solidFill>
                <a:latin typeface="Arial"/>
                <a:ea typeface="Arial"/>
                <a:cs typeface="Arial"/>
                <a:sym typeface="Arial"/>
              </a:rPr>
              <a:t> REDIS AI Tensor (potential answer) and "When air samples collected?" is the question from the user. </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Redis Gears captures </a:t>
            </a:r>
            <a:r>
              <a:rPr lang="en-US" i="0" u="none" strike="noStrike" cap="none" dirty="0" err="1">
                <a:solidFill>
                  <a:schemeClr val="lt1"/>
                </a:solidFill>
                <a:latin typeface="Arial"/>
                <a:ea typeface="Arial"/>
                <a:cs typeface="Arial"/>
                <a:sym typeface="Arial"/>
              </a:rPr>
              <a:t>keymiss</a:t>
            </a:r>
            <a:r>
              <a:rPr lang="en-US" i="0" u="none" strike="noStrike" cap="none" dirty="0">
                <a:solidFill>
                  <a:schemeClr val="lt1"/>
                </a:solidFill>
                <a:latin typeface="Arial"/>
                <a:ea typeface="Arial"/>
                <a:cs typeface="Arial"/>
                <a:sym typeface="Arial"/>
              </a:rPr>
              <a:t> event the-pattern-</a:t>
            </a:r>
            <a:r>
              <a:rPr lang="en-US" i="0" u="none" strike="noStrike" cap="none" dirty="0" err="1">
                <a:solidFill>
                  <a:schemeClr val="lt1"/>
                </a:solidFill>
                <a:latin typeface="Arial"/>
                <a:ea typeface="Arial"/>
                <a:cs typeface="Arial"/>
                <a:sym typeface="Arial"/>
              </a:rPr>
              <a:t>api</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qasearch</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qa_redisai_gear_map_keymiss_np.py</a:t>
            </a:r>
            <a:r>
              <a:rPr lang="en-US" i="0" u="none" strike="noStrike" cap="none" dirty="0">
                <a:solidFill>
                  <a:schemeClr val="lt1"/>
                </a:solidFill>
                <a:latin typeface="Arial"/>
                <a:ea typeface="Arial"/>
                <a:cs typeface="Arial"/>
                <a:sym typeface="Arial"/>
              </a:rPr>
              <a:t>:</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i="0" u="none" strike="noStrike" cap="none" dirty="0" err="1">
                <a:solidFill>
                  <a:schemeClr val="lt1"/>
                </a:solidFill>
                <a:latin typeface="Arial"/>
                <a:ea typeface="Arial"/>
                <a:cs typeface="Arial"/>
                <a:sym typeface="Arial"/>
              </a:rPr>
              <a:t>gb</a:t>
            </a:r>
            <a:r>
              <a:rPr lang="en-US" i="0" u="none" strike="noStrike" cap="none" dirty="0">
                <a:solidFill>
                  <a:schemeClr val="lt1"/>
                </a:solidFill>
                <a:latin typeface="Arial"/>
                <a:ea typeface="Arial"/>
                <a:cs typeface="Arial"/>
                <a:sym typeface="Arial"/>
              </a:rPr>
              <a:t> = GB('</a:t>
            </a:r>
            <a:r>
              <a:rPr lang="en-US" i="0" u="none" strike="noStrike" cap="none" dirty="0" err="1">
                <a:solidFill>
                  <a:schemeClr val="lt1"/>
                </a:solidFill>
                <a:latin typeface="Arial"/>
                <a:ea typeface="Arial"/>
                <a:cs typeface="Arial"/>
                <a:sym typeface="Arial"/>
              </a:rPr>
              <a:t>KeysReader</a:t>
            </a:r>
            <a:r>
              <a:rPr lang="en-US" i="0" u="none" strike="noStrike" cap="none" dirty="0">
                <a:solidFill>
                  <a:schemeClr val="lt1"/>
                </a:solidFill>
                <a:latin typeface="Arial"/>
                <a:ea typeface="Arial"/>
                <a:cs typeface="Arial"/>
                <a:sym typeface="Arial"/>
              </a:rPr>
              <a:t>')</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i="0" u="none" strike="noStrike" cap="none" dirty="0" err="1">
                <a:solidFill>
                  <a:schemeClr val="lt1"/>
                </a:solidFill>
                <a:latin typeface="Arial"/>
                <a:ea typeface="Arial"/>
                <a:cs typeface="Arial"/>
                <a:sym typeface="Arial"/>
              </a:rPr>
              <a:t>gb.map</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qa_cached_keymiss</a:t>
            </a:r>
            <a:r>
              <a:rPr lang="en-US" i="0" u="none" strike="noStrike" cap="none" dirty="0">
                <a:solidFill>
                  <a:schemeClr val="lt1"/>
                </a:solidFill>
                <a:latin typeface="Arial"/>
                <a:ea typeface="Arial"/>
                <a:cs typeface="Arial"/>
                <a:sym typeface="Arial"/>
              </a:rPr>
              <a:t>)</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i="0" u="none" strike="noStrike" cap="none" dirty="0" err="1">
                <a:solidFill>
                  <a:schemeClr val="lt1"/>
                </a:solidFill>
                <a:latin typeface="Arial"/>
                <a:ea typeface="Arial"/>
                <a:cs typeface="Arial"/>
                <a:sym typeface="Arial"/>
              </a:rPr>
              <a:t>gb.register</a:t>
            </a:r>
            <a:r>
              <a:rPr lang="en-US" i="0" u="none" strike="noStrike" cap="none" dirty="0">
                <a:solidFill>
                  <a:schemeClr val="lt1"/>
                </a:solidFill>
                <a:latin typeface="Arial"/>
                <a:ea typeface="Arial"/>
                <a:cs typeface="Arial"/>
                <a:sym typeface="Arial"/>
              </a:rPr>
              <a:t>(prefix='</a:t>
            </a:r>
            <a:r>
              <a:rPr lang="en-US" i="0" u="none" strike="noStrike" cap="none" dirty="0" err="1">
                <a:solidFill>
                  <a:schemeClr val="lt1"/>
                </a:solidFill>
                <a:latin typeface="Arial"/>
                <a:ea typeface="Arial"/>
                <a:cs typeface="Arial"/>
                <a:sym typeface="Arial"/>
              </a:rPr>
              <a:t>bertqa</a:t>
            </a:r>
            <a:r>
              <a:rPr lang="en-US" i="0" u="none" strike="noStrike" cap="none" dirty="0">
                <a:solidFill>
                  <a:schemeClr val="lt1"/>
                </a:solidFill>
                <a:latin typeface="Arial"/>
                <a:ea typeface="Arial"/>
                <a:cs typeface="Arial"/>
                <a:sym typeface="Arial"/>
              </a:rPr>
              <a:t>*', commands=['get'], </a:t>
            </a:r>
            <a:r>
              <a:rPr lang="en-US" i="0" u="none" strike="noStrike" cap="none" dirty="0" err="1">
                <a:solidFill>
                  <a:schemeClr val="lt1"/>
                </a:solidFill>
                <a:latin typeface="Arial"/>
                <a:ea typeface="Arial"/>
                <a:cs typeface="Arial"/>
                <a:sym typeface="Arial"/>
              </a:rPr>
              <a:t>eventTypes</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keymiss</a:t>
            </a:r>
            <a:r>
              <a:rPr lang="en-US" i="0" u="none" strike="noStrike" cap="none" dirty="0">
                <a:solidFill>
                  <a:schemeClr val="lt1"/>
                </a:solidFill>
                <a:latin typeface="Arial"/>
                <a:ea typeface="Arial"/>
                <a:cs typeface="Arial"/>
                <a:sym typeface="Arial"/>
              </a:rPr>
              <a:t>'], mode="</a:t>
            </a:r>
            <a:r>
              <a:rPr lang="en-US" i="0" u="none" strike="noStrike" cap="none" dirty="0" err="1">
                <a:solidFill>
                  <a:schemeClr val="lt1"/>
                </a:solidFill>
                <a:latin typeface="Arial"/>
                <a:ea typeface="Arial"/>
                <a:cs typeface="Arial"/>
                <a:sym typeface="Arial"/>
              </a:rPr>
              <a:t>async_local</a:t>
            </a:r>
            <a:r>
              <a:rPr lang="en-US" i="0" u="none" strike="noStrike" cap="none" dirty="0">
                <a:solidFill>
                  <a:schemeClr val="lt1"/>
                </a:solidFill>
                <a:latin typeface="Arial"/>
                <a:ea typeface="Arial"/>
                <a:cs typeface="Arial"/>
                <a:sym typeface="Arial"/>
              </a:rPr>
              <a:t>")</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and runs:</a:t>
            </a:r>
            <a:endParaRPr i="0" u="none" strike="noStrike" cap="none" dirty="0">
              <a:solidFill>
                <a:schemeClr val="lt1"/>
              </a:solidFill>
              <a:latin typeface="Arial"/>
              <a:ea typeface="Arial"/>
              <a:cs typeface="Arial"/>
              <a:sym typeface="Arial"/>
            </a:endParaRPr>
          </a:p>
          <a:p>
            <a:pPr marL="457200" marR="0" lvl="0" indent="-323850" algn="l" rtl="0">
              <a:lnSpc>
                <a:spcPct val="100000"/>
              </a:lnSpc>
              <a:spcBef>
                <a:spcPts val="0"/>
              </a:spcBef>
              <a:spcAft>
                <a:spcPts val="0"/>
              </a:spcAft>
              <a:buClr>
                <a:schemeClr val="lt1"/>
              </a:buClr>
              <a:buSzPts val="1500"/>
              <a:buFont typeface="Arial"/>
              <a:buChar char="●"/>
            </a:pPr>
            <a:r>
              <a:rPr lang="en-US" i="0" u="none" strike="noStrike" cap="none" dirty="0" err="1">
                <a:solidFill>
                  <a:schemeClr val="lt1"/>
                </a:solidFill>
                <a:latin typeface="Arial"/>
                <a:ea typeface="Arial"/>
                <a:cs typeface="Arial"/>
                <a:sym typeface="Arial"/>
              </a:rPr>
              <a:t>redisAI.getTensorFromKey</a:t>
            </a:r>
            <a:endParaRPr i="0" u="none" strike="noStrike" cap="none" dirty="0">
              <a:solidFill>
                <a:schemeClr val="lt1"/>
              </a:solidFill>
              <a:latin typeface="Arial"/>
              <a:ea typeface="Arial"/>
              <a:cs typeface="Arial"/>
              <a:sym typeface="Arial"/>
            </a:endParaRPr>
          </a:p>
          <a:p>
            <a:pPr marL="457200" marR="0" lvl="0" indent="-323850" algn="l" rtl="0">
              <a:lnSpc>
                <a:spcPct val="100000"/>
              </a:lnSpc>
              <a:spcBef>
                <a:spcPts val="0"/>
              </a:spcBef>
              <a:spcAft>
                <a:spcPts val="0"/>
              </a:spcAft>
              <a:buClr>
                <a:schemeClr val="lt1"/>
              </a:buClr>
              <a:buSzPts val="1500"/>
              <a:buFont typeface="Arial"/>
              <a:buChar char="●"/>
            </a:pPr>
            <a:r>
              <a:rPr lang="en-US" i="0" u="none" strike="noStrike" cap="none" dirty="0" err="1">
                <a:solidFill>
                  <a:schemeClr val="lt1"/>
                </a:solidFill>
                <a:latin typeface="Arial"/>
                <a:ea typeface="Arial"/>
                <a:cs typeface="Arial"/>
                <a:sym typeface="Arial"/>
              </a:rPr>
              <a:t>redisAI.createModelRunner</a:t>
            </a:r>
            <a:endParaRPr i="0" u="none" strike="noStrike" cap="none" dirty="0">
              <a:solidFill>
                <a:schemeClr val="lt1"/>
              </a:solidFill>
              <a:latin typeface="Arial"/>
              <a:ea typeface="Arial"/>
              <a:cs typeface="Arial"/>
              <a:sym typeface="Arial"/>
            </a:endParaRPr>
          </a:p>
          <a:p>
            <a:pPr marL="457200" marR="0" lvl="0" indent="-323850" algn="l" rtl="0">
              <a:lnSpc>
                <a:spcPct val="100000"/>
              </a:lnSpc>
              <a:spcBef>
                <a:spcPts val="0"/>
              </a:spcBef>
              <a:spcAft>
                <a:spcPts val="0"/>
              </a:spcAft>
              <a:buClr>
                <a:schemeClr val="lt1"/>
              </a:buClr>
              <a:buSzPts val="1500"/>
              <a:buFont typeface="Arial"/>
              <a:buChar char="●"/>
            </a:pPr>
            <a:r>
              <a:rPr lang="en-US" i="0" u="none" strike="noStrike" cap="none" dirty="0" err="1">
                <a:solidFill>
                  <a:schemeClr val="lt1"/>
                </a:solidFill>
                <a:latin typeface="Arial"/>
                <a:ea typeface="Arial"/>
                <a:cs typeface="Arial"/>
                <a:sym typeface="Arial"/>
              </a:rPr>
              <a:t>redisAI.createTensorFromBlob</a:t>
            </a:r>
            <a:endParaRPr i="0" u="none" strike="noStrike" cap="none" dirty="0">
              <a:solidFill>
                <a:schemeClr val="lt1"/>
              </a:solidFill>
              <a:latin typeface="Arial"/>
              <a:ea typeface="Arial"/>
              <a:cs typeface="Arial"/>
              <a:sym typeface="Arial"/>
            </a:endParaRPr>
          </a:p>
          <a:p>
            <a:pPr marL="457200" marR="0" lvl="0" indent="-323850" algn="l" rtl="0">
              <a:lnSpc>
                <a:spcPct val="100000"/>
              </a:lnSpc>
              <a:spcBef>
                <a:spcPts val="0"/>
              </a:spcBef>
              <a:spcAft>
                <a:spcPts val="0"/>
              </a:spcAft>
              <a:buClr>
                <a:schemeClr val="lt1"/>
              </a:buClr>
              <a:buSzPts val="1500"/>
              <a:buFont typeface="Arial"/>
              <a:buChar char="●"/>
            </a:pPr>
            <a:r>
              <a:rPr lang="en-US" i="0" u="none" strike="noStrike" cap="none" dirty="0" err="1">
                <a:solidFill>
                  <a:schemeClr val="lt1"/>
                </a:solidFill>
                <a:latin typeface="Arial"/>
                <a:ea typeface="Arial"/>
                <a:cs typeface="Arial"/>
                <a:sym typeface="Arial"/>
              </a:rPr>
              <a:t>redisAI.modelRunnerAddInput</a:t>
            </a:r>
            <a:endParaRPr i="0" u="none" strike="noStrike" cap="none" dirty="0">
              <a:solidFill>
                <a:schemeClr val="lt1"/>
              </a:solidFill>
              <a:latin typeface="Arial"/>
              <a:ea typeface="Arial"/>
              <a:cs typeface="Arial"/>
              <a:sym typeface="Arial"/>
            </a:endParaRPr>
          </a:p>
          <a:p>
            <a:pPr marL="457200" marR="0" lvl="0" indent="-323850" algn="l" rtl="0">
              <a:lnSpc>
                <a:spcPct val="100000"/>
              </a:lnSpc>
              <a:spcBef>
                <a:spcPts val="0"/>
              </a:spcBef>
              <a:spcAft>
                <a:spcPts val="0"/>
              </a:spcAft>
              <a:buClr>
                <a:schemeClr val="lt1"/>
              </a:buClr>
              <a:buSzPts val="1500"/>
              <a:buFont typeface="Arial"/>
              <a:buChar char="●"/>
            </a:pPr>
            <a:r>
              <a:rPr lang="en-US" i="0" u="none" strike="noStrike" cap="none" dirty="0" err="1">
                <a:solidFill>
                  <a:schemeClr val="lt1"/>
                </a:solidFill>
                <a:latin typeface="Arial"/>
                <a:ea typeface="Arial"/>
                <a:cs typeface="Arial"/>
                <a:sym typeface="Arial"/>
              </a:rPr>
              <a:t>redisAI.modelRunnerRunAsync</a:t>
            </a:r>
            <a:r>
              <a:rPr lang="en-US" i="0" u="none" strike="noStrike" cap="none" dirty="0">
                <a:solidFill>
                  <a:schemeClr val="lt1"/>
                </a:solidFill>
                <a:latin typeface="Arial"/>
                <a:ea typeface="Arial"/>
                <a:cs typeface="Arial"/>
                <a:sym typeface="Arial"/>
              </a:rPr>
              <a:t> in async/await - non-blocking main thread mode.</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BERT QA models pre-loaded on each shard using </a:t>
            </a:r>
            <a:r>
              <a:rPr lang="en-US" i="0" u="none" strike="noStrike" cap="none" dirty="0" err="1">
                <a:solidFill>
                  <a:schemeClr val="lt1"/>
                </a:solidFill>
                <a:latin typeface="Arial"/>
                <a:ea typeface="Arial"/>
                <a:cs typeface="Arial"/>
                <a:sym typeface="Arial"/>
              </a:rPr>
              <a:t>AI.modelset</a:t>
            </a:r>
            <a:r>
              <a:rPr lang="en-US" i="0" u="none" strike="noStrike" cap="none" dirty="0">
                <a:solidFill>
                  <a:schemeClr val="lt1"/>
                </a:solidFill>
                <a:latin typeface="Arial"/>
                <a:ea typeface="Arial"/>
                <a:cs typeface="Arial"/>
                <a:sym typeface="Arial"/>
              </a:rPr>
              <a:t> in the-pattern-</a:t>
            </a:r>
            <a:r>
              <a:rPr lang="en-US" i="0" u="none" strike="noStrike" cap="none" dirty="0" err="1">
                <a:solidFill>
                  <a:schemeClr val="lt1"/>
                </a:solidFill>
                <a:latin typeface="Arial"/>
                <a:ea typeface="Arial"/>
                <a:cs typeface="Arial"/>
                <a:sym typeface="Arial"/>
              </a:rPr>
              <a:t>api</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qasearch</a:t>
            </a:r>
            <a:r>
              <a:rPr lang="en-US" i="0" u="none" strike="noStrike" cap="none" dirty="0">
                <a:solidFill>
                  <a:schemeClr val="lt1"/>
                </a:solidFill>
                <a:latin typeface="Arial"/>
                <a:ea typeface="Arial"/>
                <a:cs typeface="Arial"/>
                <a:sym typeface="Arial"/>
              </a:rPr>
              <a:t>/</a:t>
            </a:r>
            <a:r>
              <a:rPr lang="en-US" i="0" u="none" strike="noStrike" cap="none" dirty="0" err="1">
                <a:solidFill>
                  <a:schemeClr val="lt1"/>
                </a:solidFill>
                <a:latin typeface="Arial"/>
                <a:ea typeface="Arial"/>
                <a:cs typeface="Arial"/>
                <a:sym typeface="Arial"/>
              </a:rPr>
              <a:t>export_load_bert.py</a:t>
            </a:r>
            <a:r>
              <a:rPr lang="en-US" i="0" u="none" strike="noStrike" cap="none" dirty="0">
                <a:solidFill>
                  <a:schemeClr val="lt1"/>
                </a:solidFill>
                <a:latin typeface="Arial"/>
                <a:ea typeface="Arial"/>
                <a:cs typeface="Arial"/>
                <a:sym typeface="Arial"/>
              </a:rPr>
              <a:t>.</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i="0" u="none" strike="noStrike" cap="none" dirty="0">
                <a:solidFill>
                  <a:schemeClr val="lt1"/>
                </a:solidFill>
                <a:latin typeface="Arial"/>
                <a:ea typeface="Arial"/>
                <a:cs typeface="Arial"/>
                <a:sym typeface="Arial"/>
              </a:rPr>
              <a:t>It will cache user’s response so hitting the same API twice will return answer in nanoseconds</a:t>
            </a:r>
            <a:endParaRPr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2000" i="0" u="none" strike="noStrike" cap="none" dirty="0">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e4609b336f_0_577"/>
          <p:cNvSpPr txBox="1">
            <a:spLocks noGrp="1"/>
          </p:cNvSpPr>
          <p:nvPr>
            <p:ph type="subTitle" idx="1"/>
          </p:nvPr>
        </p:nvSpPr>
        <p:spPr>
          <a:xfrm>
            <a:off x="1028710" y="448725"/>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Code </a:t>
            </a:r>
            <a:r>
              <a:rPr lang="en-US" u="sng">
                <a:solidFill>
                  <a:schemeClr val="hlink"/>
                </a:solidFill>
                <a:hlinkClick r:id="rId3"/>
              </a:rPr>
              <a:t>(better follow link)</a:t>
            </a:r>
            <a:endParaRPr/>
          </a:p>
        </p:txBody>
      </p:sp>
      <p:sp>
        <p:nvSpPr>
          <p:cNvPr id="481" name="Google Shape;481;ge4609b336f_0_577"/>
          <p:cNvSpPr txBox="1">
            <a:spLocks noGrp="1"/>
          </p:cNvSpPr>
          <p:nvPr>
            <p:ph type="body" idx="2"/>
          </p:nvPr>
        </p:nvSpPr>
        <p:spPr>
          <a:xfrm>
            <a:off x="990600" y="1335225"/>
            <a:ext cx="9183000" cy="282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async def </a:t>
            </a:r>
            <a:r>
              <a:rPr lang="en-US" sz="1600" i="0" u="none" strike="noStrike" cap="none" dirty="0" err="1">
                <a:solidFill>
                  <a:schemeClr val="lt1"/>
                </a:solidFill>
                <a:latin typeface="Arial"/>
                <a:ea typeface="Arial"/>
                <a:cs typeface="Arial"/>
                <a:sym typeface="Arial"/>
              </a:rPr>
              <a:t>qa_cached_keymiss</a:t>
            </a:r>
            <a:r>
              <a:rPr lang="en-US" sz="1600" i="0" u="none" strike="noStrike" cap="none" dirty="0">
                <a:solidFill>
                  <a:schemeClr val="lt1"/>
                </a:solidFill>
                <a:latin typeface="Arial"/>
                <a:ea typeface="Arial"/>
                <a:cs typeface="Arial"/>
                <a:sym typeface="Arial"/>
              </a:rPr>
              <a:t>(record):</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a:t>
            </a:r>
            <a:r>
              <a:rPr lang="en-US" sz="1600" i="0" u="none" strike="noStrike" cap="none" dirty="0" err="1">
                <a:solidFill>
                  <a:schemeClr val="lt1"/>
                </a:solidFill>
                <a:latin typeface="Arial"/>
                <a:ea typeface="Arial"/>
                <a:cs typeface="Arial"/>
                <a:sym typeface="Arial"/>
              </a:rPr>
              <a:t>val</a:t>
            </a:r>
            <a:r>
              <a:rPr lang="en-US" sz="1600" i="0" u="none" strike="noStrike" cap="none" dirty="0">
                <a:solidFill>
                  <a:schemeClr val="lt1"/>
                </a:solidFill>
                <a:latin typeface="Arial"/>
                <a:ea typeface="Arial"/>
                <a:cs typeface="Arial"/>
                <a:sym typeface="Arial"/>
              </a:rPr>
              <a:t>=record['key'].split('_')</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a:t>
            </a:r>
            <a:r>
              <a:rPr lang="en-US" sz="1600" i="0" u="none" strike="noStrike" cap="none" dirty="0" err="1">
                <a:solidFill>
                  <a:schemeClr val="lt1"/>
                </a:solidFill>
                <a:latin typeface="Arial"/>
                <a:ea typeface="Arial"/>
                <a:cs typeface="Arial"/>
                <a:sym typeface="Arial"/>
              </a:rPr>
              <a:t>cache_key</a:t>
            </a:r>
            <a:r>
              <a:rPr lang="en-US" sz="1600" i="0" u="none" strike="noStrike" cap="none" dirty="0">
                <a:solidFill>
                  <a:schemeClr val="lt1"/>
                </a:solidFill>
                <a:latin typeface="Arial"/>
                <a:ea typeface="Arial"/>
                <a:cs typeface="Arial"/>
                <a:sym typeface="Arial"/>
              </a:rPr>
              <a:t>='</a:t>
            </a:r>
            <a:r>
              <a:rPr lang="en-US" sz="1600" i="0" u="none" strike="noStrike" cap="none" dirty="0" err="1">
                <a:solidFill>
                  <a:schemeClr val="lt1"/>
                </a:solidFill>
                <a:latin typeface="Arial"/>
                <a:ea typeface="Arial"/>
                <a:cs typeface="Arial"/>
                <a:sym typeface="Arial"/>
              </a:rPr>
              <a:t>bertqa</a:t>
            </a:r>
            <a:r>
              <a:rPr lang="en-US" sz="1600" i="0" u="none" strike="noStrike" cap="none" dirty="0">
                <a:solidFill>
                  <a:schemeClr val="lt1"/>
                </a:solidFill>
                <a:latin typeface="Arial"/>
                <a:ea typeface="Arial"/>
                <a:cs typeface="Arial"/>
                <a:sym typeface="Arial"/>
              </a:rPr>
              <a:t>{%s}_%</a:t>
            </a:r>
            <a:r>
              <a:rPr lang="en-US" sz="1600" i="0" u="none" strike="noStrike" cap="none" dirty="0" err="1">
                <a:solidFill>
                  <a:schemeClr val="lt1"/>
                </a:solidFill>
                <a:latin typeface="Arial"/>
                <a:ea typeface="Arial"/>
                <a:cs typeface="Arial"/>
                <a:sym typeface="Arial"/>
              </a:rPr>
              <a:t>s_%s</a:t>
            </a:r>
            <a:r>
              <a:rPr lang="en-US" sz="1600" i="0" u="none" strike="noStrike" cap="none" dirty="0">
                <a:solidFill>
                  <a:schemeClr val="lt1"/>
                </a:solidFill>
                <a:latin typeface="Arial"/>
                <a:ea typeface="Arial"/>
                <a:cs typeface="Arial"/>
                <a:sym typeface="Arial"/>
              </a:rPr>
              <a:t>' % (hashtag(), </a:t>
            </a:r>
            <a:r>
              <a:rPr lang="en-US" sz="1600" i="0" u="none" strike="noStrike" cap="none" dirty="0" err="1">
                <a:solidFill>
                  <a:schemeClr val="lt1"/>
                </a:solidFill>
                <a:latin typeface="Arial"/>
                <a:ea typeface="Arial"/>
                <a:cs typeface="Arial"/>
                <a:sym typeface="Arial"/>
              </a:rPr>
              <a:t>val</a:t>
            </a:r>
            <a:r>
              <a:rPr lang="en-US" sz="1600" i="0" u="none" strike="noStrike" cap="none" dirty="0">
                <a:solidFill>
                  <a:schemeClr val="lt1"/>
                </a:solidFill>
                <a:latin typeface="Arial"/>
                <a:ea typeface="Arial"/>
                <a:cs typeface="Arial"/>
                <a:sym typeface="Arial"/>
              </a:rPr>
              <a:t>[1],</a:t>
            </a:r>
            <a:r>
              <a:rPr lang="en-US" sz="1600" i="0" u="none" strike="noStrike" cap="none" dirty="0" err="1">
                <a:solidFill>
                  <a:schemeClr val="lt1"/>
                </a:solidFill>
                <a:latin typeface="Arial"/>
                <a:ea typeface="Arial"/>
                <a:cs typeface="Arial"/>
                <a:sym typeface="Arial"/>
              </a:rPr>
              <a:t>val</a:t>
            </a:r>
            <a:r>
              <a:rPr lang="en-US" sz="1600" i="0" u="none" strike="noStrike" cap="none" dirty="0">
                <a:solidFill>
                  <a:schemeClr val="lt1"/>
                </a:solidFill>
                <a:latin typeface="Arial"/>
                <a:ea typeface="Arial"/>
                <a:cs typeface="Arial"/>
                <a:sym typeface="Arial"/>
              </a:rPr>
              <a:t>[2])</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log("QA cached called from </a:t>
            </a:r>
            <a:r>
              <a:rPr lang="en-US" sz="1600" i="0" u="none" strike="noStrike" cap="none" dirty="0" err="1">
                <a:solidFill>
                  <a:schemeClr val="lt1"/>
                </a:solidFill>
                <a:latin typeface="Arial"/>
                <a:ea typeface="Arial"/>
                <a:cs typeface="Arial"/>
                <a:sym typeface="Arial"/>
              </a:rPr>
              <a:t>keymiss</a:t>
            </a:r>
            <a:r>
              <a:rPr lang="en-US" sz="1600" i="0" u="none" strike="noStrike" cap="none" dirty="0">
                <a:solidFill>
                  <a:schemeClr val="lt1"/>
                </a:solidFill>
                <a:latin typeface="Arial"/>
                <a:ea typeface="Arial"/>
                <a:cs typeface="Arial"/>
                <a:sym typeface="Arial"/>
              </a:rPr>
              <a:t>")</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res = await </a:t>
            </a:r>
            <a:r>
              <a:rPr lang="en-US" sz="1600" i="0" u="none" strike="noStrike" cap="none" dirty="0" err="1">
                <a:solidFill>
                  <a:schemeClr val="lt1"/>
                </a:solidFill>
                <a:latin typeface="Arial"/>
                <a:ea typeface="Arial"/>
                <a:cs typeface="Arial"/>
                <a:sym typeface="Arial"/>
              </a:rPr>
              <a:t>qa</a:t>
            </a:r>
            <a:r>
              <a:rPr lang="en-US" sz="1600" i="0" u="none" strike="noStrike" cap="none" dirty="0">
                <a:solidFill>
                  <a:schemeClr val="lt1"/>
                </a:solidFill>
                <a:latin typeface="Arial"/>
                <a:ea typeface="Arial"/>
                <a:cs typeface="Arial"/>
                <a:sym typeface="Arial"/>
              </a:rPr>
              <a:t>(</a:t>
            </a:r>
            <a:r>
              <a:rPr lang="en-US" sz="1600" i="0" u="none" strike="noStrike" cap="none" dirty="0" err="1">
                <a:solidFill>
                  <a:schemeClr val="lt1"/>
                </a:solidFill>
                <a:latin typeface="Arial"/>
                <a:ea typeface="Arial"/>
                <a:cs typeface="Arial"/>
                <a:sym typeface="Arial"/>
              </a:rPr>
              <a:t>val</a:t>
            </a:r>
            <a:r>
              <a:rPr lang="en-US" sz="1600" i="0" u="none" strike="noStrike" cap="none" dirty="0">
                <a:solidFill>
                  <a:schemeClr val="lt1"/>
                </a:solidFill>
                <a:latin typeface="Arial"/>
                <a:ea typeface="Arial"/>
                <a:cs typeface="Arial"/>
                <a:sym typeface="Arial"/>
              </a:rPr>
              <a:t>)</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log("Result "+str(res))</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log("Cache key "+str(</a:t>
            </a:r>
            <a:r>
              <a:rPr lang="en-US" sz="1600" i="0" u="none" strike="noStrike" cap="none" dirty="0" err="1">
                <a:solidFill>
                  <a:schemeClr val="lt1"/>
                </a:solidFill>
                <a:latin typeface="Arial"/>
                <a:ea typeface="Arial"/>
                <a:cs typeface="Arial"/>
                <a:sym typeface="Arial"/>
              </a:rPr>
              <a:t>cache_key</a:t>
            </a:r>
            <a:r>
              <a:rPr lang="en-US" sz="1600" i="0" u="none" strike="noStrike" cap="none" dirty="0">
                <a:solidFill>
                  <a:schemeClr val="lt1"/>
                </a:solidFill>
                <a:latin typeface="Arial"/>
                <a:ea typeface="Arial"/>
                <a:cs typeface="Arial"/>
                <a:sym typeface="Arial"/>
              </a:rPr>
              <a:t>))</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execute('set',</a:t>
            </a:r>
            <a:r>
              <a:rPr lang="en-US" sz="1600" i="0" u="none" strike="noStrike" cap="none" dirty="0" err="1">
                <a:solidFill>
                  <a:schemeClr val="lt1"/>
                </a:solidFill>
                <a:latin typeface="Arial"/>
                <a:ea typeface="Arial"/>
                <a:cs typeface="Arial"/>
                <a:sym typeface="Arial"/>
              </a:rPr>
              <a:t>cache_key</a:t>
            </a:r>
            <a:r>
              <a:rPr lang="en-US" sz="1600" i="0" u="none" strike="noStrike" cap="none" dirty="0">
                <a:solidFill>
                  <a:schemeClr val="lt1"/>
                </a:solidFill>
                <a:latin typeface="Arial"/>
                <a:ea typeface="Arial"/>
                <a:cs typeface="Arial"/>
                <a:sym typeface="Arial"/>
              </a:rPr>
              <a:t>, res)</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a:t>
            </a:r>
            <a:r>
              <a:rPr lang="en-US" sz="1600" i="0" u="none" strike="noStrike" cap="none" dirty="0" err="1">
                <a:solidFill>
                  <a:schemeClr val="lt1"/>
                </a:solidFill>
                <a:latin typeface="Arial"/>
                <a:ea typeface="Arial"/>
                <a:cs typeface="Arial"/>
                <a:sym typeface="Arial"/>
              </a:rPr>
              <a:t>override_reply</a:t>
            </a:r>
            <a:r>
              <a:rPr lang="en-US" sz="1600" i="0" u="none" strike="noStrike" cap="none" dirty="0">
                <a:solidFill>
                  <a:schemeClr val="lt1"/>
                </a:solidFill>
                <a:latin typeface="Arial"/>
                <a:ea typeface="Arial"/>
                <a:cs typeface="Arial"/>
                <a:sym typeface="Arial"/>
              </a:rPr>
              <a:t>(res)</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r>
              <a:rPr lang="en-US" sz="1600" i="0" u="none" strike="noStrike" cap="none" dirty="0">
                <a:solidFill>
                  <a:schemeClr val="lt1"/>
                </a:solidFill>
                <a:latin typeface="Arial"/>
                <a:ea typeface="Arial"/>
                <a:cs typeface="Arial"/>
                <a:sym typeface="Arial"/>
              </a:rPr>
              <a:t>    return res</a:t>
            </a: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60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2200"/>
              <a:buFont typeface="Arial"/>
              <a:buNone/>
            </a:pPr>
            <a:endParaRPr sz="1600" i="0" u="none" strike="noStrike" cap="none" dirty="0">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gd9d50005fb_0_24"/>
          <p:cNvPicPr preferRelativeResize="0"/>
          <p:nvPr/>
        </p:nvPicPr>
        <p:blipFill rotWithShape="1">
          <a:blip r:embed="rId3">
            <a:alphaModFix/>
          </a:blip>
          <a:srcRect l="42980"/>
          <a:stretch/>
        </p:blipFill>
        <p:spPr>
          <a:xfrm>
            <a:off x="5486288" y="522999"/>
            <a:ext cx="5258026" cy="4402775"/>
          </a:xfrm>
          <a:prstGeom prst="rect">
            <a:avLst/>
          </a:prstGeom>
          <a:noFill/>
          <a:ln>
            <a:noFill/>
          </a:ln>
        </p:spPr>
      </p:pic>
      <p:sp>
        <p:nvSpPr>
          <p:cNvPr id="488" name="Google Shape;488;gd9d50005fb_0_24"/>
          <p:cNvSpPr txBox="1">
            <a:spLocks noGrp="1"/>
          </p:cNvSpPr>
          <p:nvPr>
            <p:ph type="subTitle" idx="1"/>
          </p:nvPr>
        </p:nvSpPr>
        <p:spPr>
          <a:xfrm>
            <a:off x="1028700" y="523000"/>
            <a:ext cx="6407100" cy="110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Google T5: the Text-To-Text Transfer Transformer model for summarization </a:t>
            </a:r>
            <a:endParaRPr/>
          </a:p>
        </p:txBody>
      </p:sp>
      <p:sp>
        <p:nvSpPr>
          <p:cNvPr id="489" name="Google Shape;489;gd9d50005fb_0_24"/>
          <p:cNvSpPr txBox="1"/>
          <p:nvPr/>
        </p:nvSpPr>
        <p:spPr>
          <a:xfrm>
            <a:off x="8424925" y="5131775"/>
            <a:ext cx="24255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Run T5 inference on instance with GPU</a:t>
            </a:r>
            <a:endParaRPr sz="1400" b="1" i="0" u="none" strike="noStrike" cap="none">
              <a:solidFill>
                <a:schemeClr val="lt1"/>
              </a:solidFill>
              <a:latin typeface="Arial"/>
              <a:ea typeface="Arial"/>
              <a:cs typeface="Arial"/>
              <a:sym typeface="Arial"/>
            </a:endParaRPr>
          </a:p>
        </p:txBody>
      </p:sp>
      <p:sp>
        <p:nvSpPr>
          <p:cNvPr id="490" name="Google Shape;490;gd9d50005fb_0_24"/>
          <p:cNvSpPr txBox="1"/>
          <p:nvPr/>
        </p:nvSpPr>
        <p:spPr>
          <a:xfrm>
            <a:off x="8724600" y="647300"/>
            <a:ext cx="1448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Flask API</a:t>
            </a:r>
            <a:endParaRPr sz="1400" b="1" i="0" u="none" strike="noStrike" cap="none">
              <a:solidFill>
                <a:schemeClr val="lt1"/>
              </a:solidFill>
              <a:latin typeface="Arial"/>
              <a:ea typeface="Arial"/>
              <a:cs typeface="Arial"/>
              <a:sym typeface="Arial"/>
            </a:endParaRPr>
          </a:p>
        </p:txBody>
      </p:sp>
      <p:cxnSp>
        <p:nvCxnSpPr>
          <p:cNvPr id="491" name="Google Shape;491;gd9d50005fb_0_24"/>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sp>
        <p:nvSpPr>
          <p:cNvPr id="492" name="Google Shape;492;gd9d50005fb_0_24"/>
          <p:cNvSpPr txBox="1"/>
          <p:nvPr/>
        </p:nvSpPr>
        <p:spPr>
          <a:xfrm>
            <a:off x="7280962" y="2344150"/>
            <a:ext cx="13086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Store queue in Redis Set</a:t>
            </a:r>
            <a:endParaRPr sz="1400" b="1" i="0" u="none" strike="noStrike" cap="none">
              <a:solidFill>
                <a:schemeClr val="lt1"/>
              </a:solidFill>
              <a:latin typeface="Arial"/>
              <a:ea typeface="Arial"/>
              <a:cs typeface="Arial"/>
              <a:sym typeface="Arial"/>
            </a:endParaRPr>
          </a:p>
        </p:txBody>
      </p:sp>
      <p:sp>
        <p:nvSpPr>
          <p:cNvPr id="493" name="Google Shape;493;gd9d50005fb_0_24"/>
          <p:cNvSpPr txBox="1"/>
          <p:nvPr/>
        </p:nvSpPr>
        <p:spPr>
          <a:xfrm>
            <a:off x="5562113" y="1879400"/>
            <a:ext cx="14481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Tokenize text and  truncate to 512 tokens</a:t>
            </a:r>
            <a:endParaRPr sz="1400" b="1"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ge4609b336f_0_703"/>
          <p:cNvSpPr txBox="1">
            <a:spLocks noGrp="1"/>
          </p:cNvSpPr>
          <p:nvPr>
            <p:ph type="subTitle" idx="1"/>
          </p:nvPr>
        </p:nvSpPr>
        <p:spPr>
          <a:xfrm>
            <a:off x="989810" y="496700"/>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Join us and contribute</a:t>
            </a:r>
            <a:endParaRPr/>
          </a:p>
        </p:txBody>
      </p:sp>
      <p:sp>
        <p:nvSpPr>
          <p:cNvPr id="500" name="Google Shape;500;ge4609b336f_0_703"/>
          <p:cNvSpPr txBox="1">
            <a:spLocks noGrp="1"/>
          </p:cNvSpPr>
          <p:nvPr>
            <p:ph type="body" idx="2"/>
          </p:nvPr>
        </p:nvSpPr>
        <p:spPr>
          <a:xfrm>
            <a:off x="990600" y="1400175"/>
            <a:ext cx="10462800" cy="2928300"/>
          </a:xfrm>
          <a:prstGeom prst="rect">
            <a:avLst/>
          </a:prstGeom>
          <a:noFill/>
          <a:ln>
            <a:noFill/>
          </a:ln>
        </p:spPr>
        <p:txBody>
          <a:bodyPr spcFirstLastPara="1" wrap="square" lIns="91425" tIns="91425" rIns="91425" bIns="91425" anchor="t" anchorCtr="0">
            <a:spAutoFit/>
          </a:bodyPr>
          <a:lstStyle/>
          <a:p>
            <a:pPr marL="457200" lvl="0" indent="-374650" algn="l" rtl="0">
              <a:lnSpc>
                <a:spcPct val="115000"/>
              </a:lnSpc>
              <a:spcBef>
                <a:spcPts val="2000"/>
              </a:spcBef>
              <a:spcAft>
                <a:spcPts val="0"/>
              </a:spcAft>
              <a:buSzPts val="2300"/>
              <a:buFont typeface="Arial"/>
              <a:buChar char="●"/>
            </a:pPr>
            <a:r>
              <a:rPr lang="en-US" sz="2300" dirty="0">
                <a:solidFill>
                  <a:schemeClr val="lt1"/>
                </a:solidFill>
                <a:latin typeface="Arial"/>
                <a:ea typeface="Arial"/>
                <a:cs typeface="Arial"/>
                <a:sym typeface="Arial"/>
              </a:rPr>
              <a:t>Overall </a:t>
            </a:r>
            <a:r>
              <a:rPr lang="en-US" sz="2300" dirty="0" err="1">
                <a:solidFill>
                  <a:schemeClr val="lt1"/>
                </a:solidFill>
                <a:latin typeface="Arial"/>
                <a:ea typeface="Arial"/>
                <a:cs typeface="Arial"/>
                <a:sym typeface="Arial"/>
              </a:rPr>
              <a:t>Github</a:t>
            </a:r>
            <a:r>
              <a:rPr lang="en-US" sz="2300" dirty="0">
                <a:solidFill>
                  <a:schemeClr val="lt1"/>
                </a:solidFill>
                <a:latin typeface="Arial"/>
                <a:ea typeface="Arial"/>
                <a:cs typeface="Arial"/>
                <a:sym typeface="Arial"/>
              </a:rPr>
              <a:t> repository</a:t>
            </a:r>
            <a:r>
              <a:rPr lang="en-US" sz="2300" b="1" dirty="0">
                <a:solidFill>
                  <a:schemeClr val="lt1"/>
                </a:solidFill>
                <a:latin typeface="Arial"/>
                <a:ea typeface="Arial"/>
                <a:cs typeface="Arial"/>
                <a:sym typeface="Arial"/>
              </a:rPr>
              <a:t> </a:t>
            </a:r>
            <a:r>
              <a:rPr lang="en-US" sz="2300" b="1" u="sng" dirty="0">
                <a:solidFill>
                  <a:schemeClr val="hlink"/>
                </a:solidFill>
                <a:latin typeface="Arial"/>
                <a:ea typeface="Arial"/>
                <a:cs typeface="Arial"/>
                <a:sym typeface="Arial"/>
                <a:hlinkClick r:id="rId3"/>
              </a:rPr>
              <a:t>The Pattern</a:t>
            </a:r>
            <a:r>
              <a:rPr lang="en-US" sz="2300" dirty="0">
                <a:solidFill>
                  <a:schemeClr val="lt1"/>
                </a:solidFill>
                <a:latin typeface="Arial"/>
                <a:ea typeface="Arial"/>
                <a:cs typeface="Arial"/>
                <a:sym typeface="Arial"/>
              </a:rPr>
              <a:t>        </a:t>
            </a:r>
            <a:endParaRPr sz="2300" dirty="0">
              <a:solidFill>
                <a:schemeClr val="lt1"/>
              </a:solidFill>
              <a:latin typeface="Arial"/>
              <a:ea typeface="Arial"/>
              <a:cs typeface="Arial"/>
              <a:sym typeface="Arial"/>
            </a:endParaRPr>
          </a:p>
          <a:p>
            <a:pPr marL="457200" lvl="0" indent="-374650" algn="l" rtl="0">
              <a:lnSpc>
                <a:spcPct val="115000"/>
              </a:lnSpc>
              <a:spcBef>
                <a:spcPts val="0"/>
              </a:spcBef>
              <a:spcAft>
                <a:spcPts val="0"/>
              </a:spcAft>
              <a:buSzPts val="2300"/>
              <a:buFont typeface="Arial"/>
              <a:buChar char="●"/>
            </a:pPr>
            <a:r>
              <a:rPr lang="en-US" sz="2300" dirty="0">
                <a:solidFill>
                  <a:schemeClr val="lt1"/>
                </a:solidFill>
                <a:latin typeface="Arial"/>
                <a:ea typeface="Arial"/>
                <a:cs typeface="Arial"/>
                <a:sym typeface="Arial"/>
              </a:rPr>
              <a:t>Live demo</a:t>
            </a:r>
            <a:r>
              <a:rPr lang="en-US" sz="2300" b="1" u="sng" dirty="0">
                <a:solidFill>
                  <a:schemeClr val="hlink"/>
                </a:solidFill>
                <a:latin typeface="Arial"/>
                <a:ea typeface="Arial"/>
                <a:cs typeface="Arial"/>
                <a:sym typeface="Arial"/>
                <a:hlinkClick r:id="rId4"/>
              </a:rPr>
              <a:t> server</a:t>
            </a:r>
            <a:endParaRPr sz="2300" dirty="0">
              <a:solidFill>
                <a:schemeClr val="lt1"/>
              </a:solidFill>
              <a:latin typeface="Arial"/>
              <a:ea typeface="Arial"/>
              <a:cs typeface="Arial"/>
              <a:sym typeface="Arial"/>
            </a:endParaRPr>
          </a:p>
          <a:p>
            <a:pPr marL="457200" lvl="0" indent="-374650" algn="l" rtl="0">
              <a:lnSpc>
                <a:spcPct val="115000"/>
              </a:lnSpc>
              <a:spcBef>
                <a:spcPts val="0"/>
              </a:spcBef>
              <a:spcAft>
                <a:spcPts val="0"/>
              </a:spcAft>
              <a:buSzPts val="2300"/>
              <a:buFont typeface="Arial"/>
              <a:buChar char="●"/>
            </a:pPr>
            <a:r>
              <a:rPr lang="en-US" sz="2300" dirty="0">
                <a:solidFill>
                  <a:schemeClr val="lt1"/>
                </a:solidFill>
                <a:latin typeface="Arial"/>
                <a:ea typeface="Arial"/>
                <a:cs typeface="Arial"/>
                <a:sym typeface="Arial"/>
              </a:rPr>
              <a:t>Join our team on </a:t>
            </a:r>
            <a:r>
              <a:rPr lang="en-US" sz="2300" u="sng" dirty="0">
                <a:solidFill>
                  <a:schemeClr val="hlink"/>
                </a:solidFill>
                <a:latin typeface="Arial"/>
                <a:ea typeface="Arial"/>
                <a:cs typeface="Arial"/>
                <a:sym typeface="Arial"/>
                <a:hlinkClick r:id="rId5"/>
              </a:rPr>
              <a:t>Discord</a:t>
            </a:r>
            <a:r>
              <a:rPr lang="en-US" sz="2300" dirty="0">
                <a:solidFill>
                  <a:schemeClr val="lt1"/>
                </a:solidFill>
                <a:latin typeface="Arial"/>
                <a:ea typeface="Arial"/>
                <a:cs typeface="Arial"/>
                <a:sym typeface="Arial"/>
              </a:rPr>
              <a:t> </a:t>
            </a:r>
            <a:endParaRPr sz="2300" dirty="0">
              <a:solidFill>
                <a:schemeClr val="lt1"/>
              </a:solidFill>
              <a:latin typeface="Arial"/>
              <a:ea typeface="Arial"/>
              <a:cs typeface="Arial"/>
              <a:sym typeface="Arial"/>
            </a:endParaRPr>
          </a:p>
          <a:p>
            <a:pPr marL="457200" lvl="0" indent="-374650" algn="l" rtl="0">
              <a:lnSpc>
                <a:spcPct val="110000"/>
              </a:lnSpc>
              <a:spcBef>
                <a:spcPts val="0"/>
              </a:spcBef>
              <a:spcAft>
                <a:spcPts val="0"/>
              </a:spcAft>
              <a:buSzPts val="2300"/>
              <a:buFont typeface="Arial"/>
              <a:buChar char="●"/>
            </a:pPr>
            <a:r>
              <a:rPr lang="en-US" sz="2300" dirty="0">
                <a:solidFill>
                  <a:schemeClr val="lt1"/>
                </a:solidFill>
                <a:latin typeface="Arial"/>
                <a:ea typeface="Arial"/>
                <a:cs typeface="Arial"/>
                <a:sym typeface="Arial"/>
              </a:rPr>
              <a:t>5 minute introduction </a:t>
            </a:r>
            <a:r>
              <a:rPr lang="en-US" sz="2300" u="sng" dirty="0">
                <a:solidFill>
                  <a:schemeClr val="hlink"/>
                </a:solidFill>
                <a:latin typeface="Arial"/>
                <a:ea typeface="Arial"/>
                <a:cs typeface="Arial"/>
                <a:sym typeface="Arial"/>
                <a:hlinkClick r:id="rId6"/>
              </a:rPr>
              <a:t>video</a:t>
            </a:r>
            <a:r>
              <a:rPr lang="en-US" sz="2300" dirty="0">
                <a:solidFill>
                  <a:schemeClr val="lt1"/>
                </a:solidFill>
                <a:latin typeface="Arial"/>
                <a:ea typeface="Arial"/>
                <a:cs typeface="Arial"/>
                <a:sym typeface="Arial"/>
              </a:rPr>
              <a:t> from </a:t>
            </a:r>
            <a:r>
              <a:rPr lang="en-US" sz="2300" dirty="0" err="1">
                <a:solidFill>
                  <a:schemeClr val="lt1"/>
                </a:solidFill>
                <a:latin typeface="Arial"/>
                <a:ea typeface="Arial"/>
                <a:cs typeface="Arial"/>
                <a:sym typeface="Arial"/>
              </a:rPr>
              <a:t>RedisHackathon</a:t>
            </a:r>
            <a:r>
              <a:rPr lang="en-US" sz="2300" dirty="0">
                <a:solidFill>
                  <a:schemeClr val="lt1"/>
                </a:solidFill>
                <a:latin typeface="Arial"/>
                <a:ea typeface="Arial"/>
                <a:cs typeface="Arial"/>
                <a:sym typeface="Arial"/>
              </a:rPr>
              <a:t> 2021</a:t>
            </a:r>
            <a:endParaRPr sz="2300" dirty="0">
              <a:solidFill>
                <a:schemeClr val="lt1"/>
              </a:solidFill>
              <a:latin typeface="Arial"/>
              <a:ea typeface="Arial"/>
              <a:cs typeface="Arial"/>
              <a:sym typeface="Arial"/>
            </a:endParaRPr>
          </a:p>
          <a:p>
            <a:pPr marL="457200" lvl="0" indent="-374650" algn="l" rtl="0">
              <a:lnSpc>
                <a:spcPct val="110000"/>
              </a:lnSpc>
              <a:spcBef>
                <a:spcPts val="0"/>
              </a:spcBef>
              <a:spcAft>
                <a:spcPts val="0"/>
              </a:spcAft>
              <a:buSzPts val="2300"/>
              <a:buFont typeface="Arial"/>
              <a:buChar char="●"/>
            </a:pPr>
            <a:r>
              <a:rPr lang="en-US" sz="2300" dirty="0" err="1">
                <a:solidFill>
                  <a:schemeClr val="lt1"/>
                </a:solidFill>
                <a:latin typeface="Arial"/>
                <a:ea typeface="Arial"/>
                <a:cs typeface="Arial"/>
                <a:sym typeface="Arial"/>
              </a:rPr>
              <a:t>RedisConf</a:t>
            </a:r>
            <a:r>
              <a:rPr lang="en-US" sz="2300" dirty="0">
                <a:solidFill>
                  <a:schemeClr val="lt1"/>
                </a:solidFill>
                <a:latin typeface="Arial"/>
                <a:ea typeface="Arial"/>
                <a:cs typeface="Arial"/>
                <a:sym typeface="Arial"/>
              </a:rPr>
              <a:t> 2021 </a:t>
            </a:r>
            <a:r>
              <a:rPr lang="en-US" sz="2300" u="sng" dirty="0">
                <a:solidFill>
                  <a:schemeClr val="hlink"/>
                </a:solidFill>
                <a:latin typeface="Arial"/>
                <a:ea typeface="Arial"/>
                <a:cs typeface="Arial"/>
                <a:sym typeface="Arial"/>
                <a:hlinkClick r:id="rId7"/>
              </a:rPr>
              <a:t>conference talk</a:t>
            </a:r>
            <a:r>
              <a:rPr lang="en-US" sz="2300" dirty="0">
                <a:solidFill>
                  <a:schemeClr val="lt1"/>
                </a:solidFill>
                <a:latin typeface="Arial"/>
                <a:ea typeface="Arial"/>
                <a:cs typeface="Arial"/>
                <a:sym typeface="Arial"/>
              </a:rPr>
              <a:t> video</a:t>
            </a:r>
            <a:endParaRPr sz="2300" dirty="0">
              <a:solidFill>
                <a:schemeClr val="lt1"/>
              </a:solidFill>
              <a:latin typeface="Arial"/>
              <a:ea typeface="Arial"/>
              <a:cs typeface="Arial"/>
              <a:sym typeface="Arial"/>
            </a:endParaRPr>
          </a:p>
          <a:p>
            <a:pPr marL="457200" lvl="0" indent="-374650" algn="l" rtl="0">
              <a:lnSpc>
                <a:spcPct val="110000"/>
              </a:lnSpc>
              <a:spcBef>
                <a:spcPts val="0"/>
              </a:spcBef>
              <a:spcAft>
                <a:spcPts val="0"/>
              </a:spcAft>
              <a:buSzPts val="2300"/>
              <a:buFont typeface="Arial"/>
              <a:buChar char="●"/>
            </a:pPr>
            <a:r>
              <a:rPr lang="en-US" sz="2300" dirty="0">
                <a:solidFill>
                  <a:schemeClr val="lt1"/>
                </a:solidFill>
                <a:latin typeface="Arial"/>
                <a:ea typeface="Arial"/>
                <a:cs typeface="Arial"/>
                <a:sym typeface="Arial"/>
              </a:rPr>
              <a:t>"</a:t>
            </a:r>
            <a:r>
              <a:rPr lang="en-US" sz="2300" u="sng" dirty="0">
                <a:solidFill>
                  <a:schemeClr val="hlink"/>
                </a:solidFill>
                <a:latin typeface="Arial"/>
                <a:ea typeface="Arial"/>
                <a:cs typeface="Arial"/>
                <a:sym typeface="Arial"/>
                <a:hlinkClick r:id="rId8"/>
              </a:rPr>
              <a:t>Building a Pipeline for Natural Language Processing using RedisGears</a:t>
            </a:r>
            <a:r>
              <a:rPr lang="en-US" sz="2300" dirty="0">
                <a:solidFill>
                  <a:schemeClr val="lt1"/>
                </a:solidFill>
                <a:latin typeface="Arial"/>
                <a:ea typeface="Arial"/>
                <a:cs typeface="Arial"/>
                <a:sym typeface="Arial"/>
              </a:rPr>
              <a:t>" on the </a:t>
            </a:r>
            <a:r>
              <a:rPr lang="en-US" sz="2300" dirty="0" err="1">
                <a:solidFill>
                  <a:schemeClr val="lt1"/>
                </a:solidFill>
                <a:latin typeface="Arial"/>
                <a:ea typeface="Arial"/>
                <a:cs typeface="Arial"/>
                <a:sym typeface="Arial"/>
              </a:rPr>
              <a:t>RedisLabs</a:t>
            </a:r>
            <a:r>
              <a:rPr lang="en-US" sz="2300" dirty="0">
                <a:solidFill>
                  <a:schemeClr val="lt1"/>
                </a:solidFill>
                <a:latin typeface="Arial"/>
                <a:ea typeface="Arial"/>
                <a:cs typeface="Arial"/>
                <a:sym typeface="Arial"/>
              </a:rPr>
              <a:t> developers website describing Pipeline 1 details </a:t>
            </a:r>
            <a:endParaRPr sz="2300" dirty="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B169060-AABA-8748-87E7-258B14B808BA}"/>
              </a:ext>
            </a:extLst>
          </p:cNvPr>
          <p:cNvSpPr>
            <a:spLocks noGrp="1"/>
          </p:cNvSpPr>
          <p:nvPr>
            <p:ph type="subTitle" idx="1"/>
          </p:nvPr>
        </p:nvSpPr>
        <p:spPr/>
        <p:txBody>
          <a:bodyPr/>
          <a:lstStyle/>
          <a:p>
            <a:r>
              <a:rPr lang="en-US" dirty="0"/>
              <a:t>Benefits for Nationwide </a:t>
            </a:r>
          </a:p>
        </p:txBody>
      </p:sp>
      <p:sp>
        <p:nvSpPr>
          <p:cNvPr id="3" name="Text Placeholder 2">
            <a:extLst>
              <a:ext uri="{FF2B5EF4-FFF2-40B4-BE49-F238E27FC236}">
                <a16:creationId xmlns:a16="http://schemas.microsoft.com/office/drawing/2014/main" id="{8A9CCAE1-7D1C-D645-B739-941C83864834}"/>
              </a:ext>
            </a:extLst>
          </p:cNvPr>
          <p:cNvSpPr>
            <a:spLocks noGrp="1"/>
          </p:cNvSpPr>
          <p:nvPr>
            <p:ph type="body" idx="2"/>
          </p:nvPr>
        </p:nvSpPr>
        <p:spPr>
          <a:xfrm>
            <a:off x="990640" y="1849814"/>
            <a:ext cx="8949847" cy="2322000"/>
          </a:xfrm>
        </p:spPr>
        <p:txBody>
          <a:bodyPr/>
          <a:lstStyle/>
          <a:p>
            <a:r>
              <a:rPr lang="en-US" sz="1800" dirty="0"/>
              <a:t>How to build a knowledge graph – one of the top trends in our industry</a:t>
            </a:r>
          </a:p>
          <a:p>
            <a:r>
              <a:rPr lang="en-US" sz="1800" dirty="0"/>
              <a:t>How to build an open-source project</a:t>
            </a:r>
          </a:p>
          <a:p>
            <a:r>
              <a:rPr lang="en-US" sz="1800" dirty="0"/>
              <a:t>How to build a near real time system: response time in milliseconds and memory use in Megabytes: supports our Green and cost efficiency initiative (</a:t>
            </a:r>
            <a:r>
              <a:rPr lang="en-GB" sz="1800" dirty="0"/>
              <a:t>Memory efficient = cost efficient)</a:t>
            </a:r>
            <a:endParaRPr lang="en-US" sz="1800" dirty="0"/>
          </a:p>
          <a:p>
            <a:r>
              <a:rPr lang="en-US" sz="1800" dirty="0"/>
              <a:t>How to deploy current Machine Learning models into production with real time capabilities.</a:t>
            </a:r>
            <a:endParaRPr lang="en-US" dirty="0"/>
          </a:p>
        </p:txBody>
      </p:sp>
      <p:sp>
        <p:nvSpPr>
          <p:cNvPr id="4" name="Rectangle 3">
            <a:extLst>
              <a:ext uri="{FF2B5EF4-FFF2-40B4-BE49-F238E27FC236}">
                <a16:creationId xmlns:a16="http://schemas.microsoft.com/office/drawing/2014/main" id="{BA197567-9A61-224C-A112-B17417D4D6AD}"/>
              </a:ext>
            </a:extLst>
          </p:cNvPr>
          <p:cNvSpPr/>
          <p:nvPr/>
        </p:nvSpPr>
        <p:spPr>
          <a:xfrm>
            <a:off x="5161809" y="5226250"/>
            <a:ext cx="6096000" cy="1169551"/>
          </a:xfrm>
          <a:prstGeom prst="rect">
            <a:avLst/>
          </a:prstGeom>
        </p:spPr>
        <p:txBody>
          <a:bodyPr>
            <a:spAutoFit/>
          </a:bodyPr>
          <a:lstStyle/>
          <a:p>
            <a:r>
              <a:rPr lang="en-GB" dirty="0">
                <a:solidFill>
                  <a:schemeClr val="bg1"/>
                </a:solidFill>
                <a:latin typeface="Segoe UI" panose="020B0502040204020203" pitchFamily="34" charset="0"/>
              </a:rPr>
              <a:t>The Pattern is using </a:t>
            </a:r>
            <a:r>
              <a:rPr lang="en-GB" b="1" dirty="0">
                <a:solidFill>
                  <a:schemeClr val="bg1"/>
                </a:solidFill>
                <a:latin typeface="Segoe UI" panose="020B0502040204020203" pitchFamily="34" charset="0"/>
              </a:rPr>
              <a:t>Natural Language Processing</a:t>
            </a:r>
            <a:r>
              <a:rPr lang="en-GB" dirty="0">
                <a:solidFill>
                  <a:schemeClr val="bg1"/>
                </a:solidFill>
                <a:latin typeface="Segoe UI" panose="020B0502040204020203" pitchFamily="34" charset="0"/>
              </a:rPr>
              <a:t> to create </a:t>
            </a:r>
            <a:r>
              <a:rPr lang="en-GB" b="1" dirty="0">
                <a:solidFill>
                  <a:schemeClr val="bg1"/>
                </a:solidFill>
                <a:latin typeface="Segoe UI" panose="020B0502040204020203" pitchFamily="34" charset="0"/>
              </a:rPr>
              <a:t>Knowledge Graph</a:t>
            </a:r>
            <a:r>
              <a:rPr lang="en-GB" dirty="0">
                <a:solidFill>
                  <a:schemeClr val="bg1"/>
                </a:solidFill>
                <a:latin typeface="Segoe UI" panose="020B0502040204020203" pitchFamily="34" charset="0"/>
              </a:rPr>
              <a:t> stored in </a:t>
            </a:r>
            <a:r>
              <a:rPr lang="en-GB" b="1" dirty="0">
                <a:solidFill>
                  <a:schemeClr val="bg1"/>
                </a:solidFill>
                <a:latin typeface="Segoe UI" panose="020B0502040204020203" pitchFamily="34" charset="0"/>
              </a:rPr>
              <a:t>Graph Database</a:t>
            </a:r>
            <a:r>
              <a:rPr lang="en-GB" dirty="0">
                <a:solidFill>
                  <a:schemeClr val="bg1"/>
                </a:solidFill>
                <a:latin typeface="Segoe UI" panose="020B0502040204020203" pitchFamily="34" charset="0"/>
              </a:rPr>
              <a:t> and then visualise it in </a:t>
            </a:r>
            <a:r>
              <a:rPr lang="en-GB" b="1" dirty="0">
                <a:solidFill>
                  <a:schemeClr val="bg1"/>
                </a:solidFill>
                <a:latin typeface="Segoe UI" panose="020B0502040204020203" pitchFamily="34" charset="0"/>
              </a:rPr>
              <a:t>Mixed Reality</a:t>
            </a:r>
            <a:r>
              <a:rPr lang="en-GB" dirty="0">
                <a:solidFill>
                  <a:schemeClr val="bg1"/>
                </a:solidFill>
                <a:latin typeface="Segoe UI" panose="020B0502040204020203" pitchFamily="34" charset="0"/>
              </a:rPr>
              <a:t>. It also uses </a:t>
            </a:r>
            <a:r>
              <a:rPr lang="en-GB" b="1" dirty="0">
                <a:solidFill>
                  <a:schemeClr val="bg1"/>
                </a:solidFill>
                <a:latin typeface="Segoe UI" panose="020B0502040204020203" pitchFamily="34" charset="0"/>
              </a:rPr>
              <a:t>Natural Language Generation</a:t>
            </a:r>
            <a:r>
              <a:rPr lang="en-GB" dirty="0">
                <a:solidFill>
                  <a:schemeClr val="bg1"/>
                </a:solidFill>
                <a:latin typeface="Segoe UI" panose="020B0502040204020203" pitchFamily="34" charset="0"/>
              </a:rPr>
              <a:t> to create summary of the articles and </a:t>
            </a:r>
            <a:r>
              <a:rPr lang="en-GB" b="1" dirty="0">
                <a:solidFill>
                  <a:schemeClr val="bg1"/>
                </a:solidFill>
                <a:latin typeface="Segoe UI" panose="020B0502040204020203" pitchFamily="34" charset="0"/>
              </a:rPr>
              <a:t>Natural Language Processing Question Answering</a:t>
            </a:r>
            <a:r>
              <a:rPr lang="en-GB" dirty="0">
                <a:solidFill>
                  <a:schemeClr val="bg1"/>
                </a:solidFill>
                <a:latin typeface="Segoe UI" panose="020B0502040204020203" pitchFamily="34" charset="0"/>
              </a:rPr>
              <a:t> to create </a:t>
            </a:r>
            <a:r>
              <a:rPr lang="en-GB" b="1" dirty="0">
                <a:solidFill>
                  <a:schemeClr val="bg1"/>
                </a:solidFill>
                <a:latin typeface="Segoe UI" panose="020B0502040204020203" pitchFamily="34" charset="0"/>
              </a:rPr>
              <a:t>Text to Speech</a:t>
            </a:r>
            <a:r>
              <a:rPr lang="en-GB" dirty="0">
                <a:solidFill>
                  <a:schemeClr val="bg1"/>
                </a:solidFill>
                <a:latin typeface="Segoe UI" panose="020B0502040204020203" pitchFamily="34" charset="0"/>
              </a:rPr>
              <a:t> interface</a:t>
            </a:r>
            <a:endParaRPr lang="en-US" dirty="0">
              <a:solidFill>
                <a:schemeClr val="bg1"/>
              </a:solidFill>
            </a:endParaRPr>
          </a:p>
        </p:txBody>
      </p:sp>
      <p:sp>
        <p:nvSpPr>
          <p:cNvPr id="5" name="Subtitle 1">
            <a:extLst>
              <a:ext uri="{FF2B5EF4-FFF2-40B4-BE49-F238E27FC236}">
                <a16:creationId xmlns:a16="http://schemas.microsoft.com/office/drawing/2014/main" id="{2F8FE7F1-2A61-2A49-9FB6-F59019988D37}"/>
              </a:ext>
            </a:extLst>
          </p:cNvPr>
          <p:cNvSpPr txBox="1">
            <a:spLocks/>
          </p:cNvSpPr>
          <p:nvPr/>
        </p:nvSpPr>
        <p:spPr>
          <a:xfrm>
            <a:off x="5161809" y="4504750"/>
            <a:ext cx="6539100" cy="72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200"/>
              <a:buFont typeface="Arial"/>
              <a:buNone/>
              <a:defRPr sz="22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r>
              <a:rPr lang="en-US" dirty="0"/>
              <a:t>Mapping to Tech Strategy</a:t>
            </a:r>
          </a:p>
        </p:txBody>
      </p:sp>
    </p:spTree>
    <p:extLst>
      <p:ext uri="{BB962C8B-B14F-4D97-AF65-F5344CB8AC3E}">
        <p14:creationId xmlns:p14="http://schemas.microsoft.com/office/powerpoint/2010/main" val="3966702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cxnSp>
        <p:nvCxnSpPr>
          <p:cNvPr id="506" name="Google Shape;506;ge4609b336f_0_565"/>
          <p:cNvCxnSpPr/>
          <p:nvPr/>
        </p:nvCxnSpPr>
        <p:spPr>
          <a:xfrm>
            <a:off x="13582175" y="5252225"/>
            <a:ext cx="1605900" cy="1605900"/>
          </a:xfrm>
          <a:prstGeom prst="straightConnector1">
            <a:avLst/>
          </a:prstGeom>
          <a:noFill/>
          <a:ln w="9525" cap="flat" cmpd="sng">
            <a:solidFill>
              <a:schemeClr val="accent1"/>
            </a:solidFill>
            <a:prstDash val="solid"/>
            <a:round/>
            <a:headEnd type="none" w="sm" len="sm"/>
            <a:tailEnd type="triangle" w="med" len="med"/>
          </a:ln>
        </p:spPr>
      </p:cxnSp>
      <p:sp>
        <p:nvSpPr>
          <p:cNvPr id="507" name="Google Shape;507;ge4609b336f_0_565"/>
          <p:cNvSpPr txBox="1">
            <a:spLocks noGrp="1"/>
          </p:cNvSpPr>
          <p:nvPr>
            <p:ph type="title"/>
          </p:nvPr>
        </p:nvSpPr>
        <p:spPr>
          <a:xfrm>
            <a:off x="4287925" y="2144875"/>
            <a:ext cx="2376600" cy="17901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4000"/>
              <a:buNone/>
            </a:pPr>
            <a:r>
              <a:rPr lang="en-US" sz="7100"/>
              <a:t>Q&amp;A</a:t>
            </a:r>
            <a:endParaRPr sz="7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gd9d50005fb_0_41"/>
          <p:cNvSpPr txBox="1">
            <a:spLocks noGrp="1"/>
          </p:cNvSpPr>
          <p:nvPr>
            <p:ph type="subTitle" idx="1"/>
          </p:nvPr>
        </p:nvSpPr>
        <p:spPr>
          <a:xfrm>
            <a:off x="990600" y="448725"/>
            <a:ext cx="82296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solidFill>
                  <a:srgbClr val="F2F2F2"/>
                </a:solidFill>
              </a:rPr>
              <a:t>Why do you need roles? Unsolved Challenge of Relevance</a:t>
            </a:r>
            <a:endParaRPr/>
          </a:p>
        </p:txBody>
      </p:sp>
      <p:sp>
        <p:nvSpPr>
          <p:cNvPr id="514" name="Google Shape;514;gd9d50005fb_0_41"/>
          <p:cNvSpPr txBox="1">
            <a:spLocks noGrp="1"/>
          </p:cNvSpPr>
          <p:nvPr>
            <p:ph type="body" idx="2"/>
          </p:nvPr>
        </p:nvSpPr>
        <p:spPr>
          <a:xfrm>
            <a:off x="962700" y="1743300"/>
            <a:ext cx="9308100" cy="30648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But “bleeding” means 11000 different things in Medical Dictionary (UMLS)</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Assuming General Practitioner or Nurse interested in</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 Anatomical Structure</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 Disease or Syndrome</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 Body Part, Organ, or Organ Component </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chemeClr val="dk1"/>
              </a:buClr>
              <a:buSzPts val="1100"/>
              <a:buFont typeface="Arial"/>
              <a:buNone/>
            </a:pPr>
            <a:r>
              <a:rPr lang="en-US" sz="1900" b="1" i="0" u="none" strike="noStrike" cap="none">
                <a:solidFill>
                  <a:schemeClr val="lt1"/>
                </a:solidFill>
                <a:latin typeface="Arial"/>
                <a:ea typeface="Arial"/>
                <a:cs typeface="Arial"/>
                <a:sym typeface="Arial"/>
              </a:rPr>
              <a:t>- Diagnostic Procedure</a:t>
            </a: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400"/>
              <a:buFont typeface="Arial"/>
              <a:buNone/>
            </a:pPr>
            <a:endParaRPr sz="1900" b="1" i="0" u="none" strike="noStrike" cap="none">
              <a:solidFill>
                <a:schemeClr val="lt1"/>
              </a:solidFill>
              <a:latin typeface="Arial"/>
              <a:ea typeface="Arial"/>
              <a:cs typeface="Arial"/>
              <a:sym typeface="Arial"/>
            </a:endParaRPr>
          </a:p>
          <a:p>
            <a:pPr marL="0" marR="0" lvl="0" indent="0" algn="l" rtl="0">
              <a:lnSpc>
                <a:spcPct val="110000"/>
              </a:lnSpc>
              <a:spcBef>
                <a:spcPts val="0"/>
              </a:spcBef>
              <a:spcAft>
                <a:spcPts val="0"/>
              </a:spcAft>
              <a:buClr>
                <a:srgbClr val="FFFFFF"/>
              </a:buClr>
              <a:buSzPts val="1400"/>
              <a:buFont typeface="Arial"/>
              <a:buNone/>
            </a:pPr>
            <a:r>
              <a:rPr lang="en-US" sz="1900" b="1" i="0" u="none" strike="noStrike" cap="none">
                <a:solidFill>
                  <a:schemeClr val="lt1"/>
                </a:solidFill>
                <a:latin typeface="Arial"/>
                <a:ea typeface="Arial"/>
                <a:cs typeface="Arial"/>
                <a:sym typeface="Arial"/>
              </a:rPr>
              <a:t>we can limit Knowledge Graph output only to concepts found in those (semantic) layers</a:t>
            </a:r>
            <a:endParaRPr sz="1900" b="1" i="0" u="none" strike="noStrike" cap="non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A45D383-9394-A242-896F-4FC39B5CB50B}"/>
              </a:ext>
            </a:extLst>
          </p:cNvPr>
          <p:cNvSpPr>
            <a:spLocks noGrp="1"/>
          </p:cNvSpPr>
          <p:nvPr>
            <p:ph type="subTitle" idx="1"/>
          </p:nvPr>
        </p:nvSpPr>
        <p:spPr>
          <a:xfrm>
            <a:off x="990460" y="570016"/>
            <a:ext cx="9352948" cy="1080384"/>
          </a:xfrm>
        </p:spPr>
        <p:txBody>
          <a:bodyPr/>
          <a:lstStyle/>
          <a:p>
            <a:pPr algn="ctr"/>
            <a:r>
              <a:rPr lang="en-US" dirty="0"/>
              <a:t>Knowledge Graphs are key to modern ML and Digital Twin: Neo4J Connect Agenda  29 July 2021</a:t>
            </a:r>
          </a:p>
        </p:txBody>
      </p:sp>
      <p:pic>
        <p:nvPicPr>
          <p:cNvPr id="8" name="Picture 7" descr="Graphical user interface, text, application, Word&#10;&#10;Description automatically generated">
            <a:extLst>
              <a:ext uri="{FF2B5EF4-FFF2-40B4-BE49-F238E27FC236}">
                <a16:creationId xmlns:a16="http://schemas.microsoft.com/office/drawing/2014/main" id="{5B2C924F-D72A-164C-85EC-0D7780108F81}"/>
              </a:ext>
            </a:extLst>
          </p:cNvPr>
          <p:cNvPicPr>
            <a:picLocks noChangeAspect="1"/>
          </p:cNvPicPr>
          <p:nvPr/>
        </p:nvPicPr>
        <p:blipFill rotWithShape="1">
          <a:blip r:embed="rId2"/>
          <a:srcRect l="5158" t="25454" r="5881" b="3549"/>
          <a:stretch/>
        </p:blipFill>
        <p:spPr>
          <a:xfrm>
            <a:off x="855022" y="1733257"/>
            <a:ext cx="9761517" cy="4868884"/>
          </a:xfrm>
          <a:prstGeom prst="rect">
            <a:avLst/>
          </a:prstGeom>
        </p:spPr>
      </p:pic>
    </p:spTree>
    <p:extLst>
      <p:ext uri="{BB962C8B-B14F-4D97-AF65-F5344CB8AC3E}">
        <p14:creationId xmlns:p14="http://schemas.microsoft.com/office/powerpoint/2010/main" val="145555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e4609b336f_0_584"/>
          <p:cNvSpPr txBox="1">
            <a:spLocks noGrp="1"/>
          </p:cNvSpPr>
          <p:nvPr>
            <p:ph type="subTitle" idx="1"/>
          </p:nvPr>
        </p:nvSpPr>
        <p:spPr>
          <a:xfrm>
            <a:off x="990450" y="143775"/>
            <a:ext cx="6310800" cy="840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accent3"/>
              </a:buClr>
              <a:buSzPts val="2400"/>
              <a:buFont typeface="Trebuchet MS"/>
              <a:buNone/>
            </a:pPr>
            <a:r>
              <a:rPr lang="en-US" sz="2400" b="0" i="0" u="none" strike="noStrike" cap="none">
                <a:solidFill>
                  <a:srgbClr val="FFFFFF"/>
                </a:solidFill>
                <a:latin typeface="Arial"/>
                <a:ea typeface="Arial"/>
                <a:cs typeface="Arial"/>
                <a:sym typeface="Arial"/>
              </a:rPr>
              <a:t>Open Domain Question Answering</a:t>
            </a:r>
            <a:endParaRPr sz="2400" b="0" i="0" u="none" strike="noStrike" cap="none">
              <a:solidFill>
                <a:srgbClr val="FFFFFF"/>
              </a:solidFill>
              <a:latin typeface="Arial"/>
              <a:ea typeface="Arial"/>
              <a:cs typeface="Arial"/>
              <a:sym typeface="Arial"/>
            </a:endParaRPr>
          </a:p>
        </p:txBody>
      </p:sp>
      <p:pic>
        <p:nvPicPr>
          <p:cNvPr id="521" name="Google Shape;521;ge4609b336f_0_584"/>
          <p:cNvPicPr preferRelativeResize="0"/>
          <p:nvPr/>
        </p:nvPicPr>
        <p:blipFill rotWithShape="1">
          <a:blip r:embed="rId3">
            <a:alphaModFix/>
          </a:blip>
          <a:srcRect/>
          <a:stretch/>
        </p:blipFill>
        <p:spPr>
          <a:xfrm>
            <a:off x="1340575" y="1485600"/>
            <a:ext cx="9128798" cy="3694450"/>
          </a:xfrm>
          <a:prstGeom prst="rect">
            <a:avLst/>
          </a:prstGeom>
          <a:noFill/>
          <a:ln>
            <a:noFill/>
          </a:ln>
        </p:spPr>
      </p:pic>
      <p:sp>
        <p:nvSpPr>
          <p:cNvPr id="522" name="Google Shape;522;ge4609b336f_0_584"/>
          <p:cNvSpPr txBox="1"/>
          <p:nvPr/>
        </p:nvSpPr>
        <p:spPr>
          <a:xfrm>
            <a:off x="1340575" y="5783300"/>
            <a:ext cx="7301100" cy="5541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115000"/>
              </a:lnSpc>
              <a:spcBef>
                <a:spcPts val="0"/>
              </a:spcBef>
              <a:spcAft>
                <a:spcPts val="0"/>
              </a:spcAft>
              <a:buClr>
                <a:schemeClr val="lt1"/>
              </a:buClr>
              <a:buSzPts val="2400"/>
              <a:buFont typeface="Arial"/>
              <a:buChar char="●"/>
            </a:pPr>
            <a:r>
              <a:rPr lang="en-US" sz="2400" b="0" i="0" u="sng" strike="noStrike" cap="none">
                <a:solidFill>
                  <a:schemeClr val="accent5"/>
                </a:solidFill>
                <a:latin typeface="Arial"/>
                <a:ea typeface="Arial"/>
                <a:cs typeface="Arial"/>
                <a:sym typeface="Arial"/>
                <a:hlinkClick r:id="rId4">
                  <a:extLst>
                    <a:ext uri="{A12FA001-AC4F-418D-AE19-62706E023703}">
                      <ahyp:hlinkClr xmlns:ahyp="http://schemas.microsoft.com/office/drawing/2018/hyperlinkcolor" val="tx"/>
                    </a:ext>
                  </a:extLst>
                </a:hlinkClick>
              </a:rPr>
              <a:t>Open Domain Question/Answering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e608c9f379_0_207"/>
          <p:cNvSpPr txBox="1"/>
          <p:nvPr/>
        </p:nvSpPr>
        <p:spPr>
          <a:xfrm>
            <a:off x="609600" y="381000"/>
            <a:ext cx="10972800" cy="43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1" i="0" u="none" strike="noStrike" cap="none">
                <a:solidFill>
                  <a:schemeClr val="lt1"/>
                </a:solidFill>
                <a:latin typeface="Arial"/>
                <a:ea typeface="Arial"/>
                <a:cs typeface="Arial"/>
                <a:sym typeface="Arial"/>
              </a:rPr>
              <a:t>RedisGears Architecture</a:t>
            </a:r>
            <a:endParaRPr sz="3200" b="1" i="0" u="none" strike="noStrike" cap="none">
              <a:solidFill>
                <a:schemeClr val="lt1"/>
              </a:solidFill>
              <a:latin typeface="Arial"/>
              <a:ea typeface="Arial"/>
              <a:cs typeface="Arial"/>
              <a:sym typeface="Arial"/>
            </a:endParaRPr>
          </a:p>
        </p:txBody>
      </p:sp>
      <p:grpSp>
        <p:nvGrpSpPr>
          <p:cNvPr id="363" name="Google Shape;363;ge608c9f379_0_207"/>
          <p:cNvGrpSpPr/>
          <p:nvPr/>
        </p:nvGrpSpPr>
        <p:grpSpPr>
          <a:xfrm>
            <a:off x="1350163" y="1222075"/>
            <a:ext cx="9796475" cy="4413850"/>
            <a:chOff x="1350163" y="1222075"/>
            <a:chExt cx="9796475" cy="4413850"/>
          </a:xfrm>
        </p:grpSpPr>
        <p:sp>
          <p:nvSpPr>
            <p:cNvPr id="364" name="Google Shape;364;ge608c9f379_0_207"/>
            <p:cNvSpPr/>
            <p:nvPr/>
          </p:nvSpPr>
          <p:spPr>
            <a:xfrm>
              <a:off x="1350163" y="3496025"/>
              <a:ext cx="7050000" cy="2139900"/>
            </a:xfrm>
            <a:prstGeom prst="roundRect">
              <a:avLst>
                <a:gd name="adj" fmla="val 16667"/>
              </a:avLst>
            </a:prstGeom>
            <a:solidFill>
              <a:srgbClr val="CC0000"/>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e608c9f379_0_207"/>
            <p:cNvSpPr/>
            <p:nvPr/>
          </p:nvSpPr>
          <p:spPr>
            <a:xfrm>
              <a:off x="3967788" y="3982475"/>
              <a:ext cx="1812900" cy="1167000"/>
            </a:xfrm>
            <a:prstGeom prst="roundRect">
              <a:avLst>
                <a:gd name="adj" fmla="val 16667"/>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Execution Management</a:t>
              </a:r>
              <a:endParaRPr sz="1400" b="1" i="1" u="none" strike="noStrike" cap="none">
                <a:solidFill>
                  <a:srgbClr val="000000"/>
                </a:solidFill>
                <a:latin typeface="Arial"/>
                <a:ea typeface="Arial"/>
                <a:cs typeface="Arial"/>
                <a:sym typeface="Arial"/>
              </a:endParaRPr>
            </a:p>
          </p:txBody>
        </p:sp>
        <p:sp>
          <p:nvSpPr>
            <p:cNvPr id="366" name="Google Shape;366;ge608c9f379_0_207"/>
            <p:cNvSpPr/>
            <p:nvPr/>
          </p:nvSpPr>
          <p:spPr>
            <a:xfrm>
              <a:off x="1739479" y="3982475"/>
              <a:ext cx="1812900" cy="1167000"/>
            </a:xfrm>
            <a:prstGeom prst="roundRect">
              <a:avLst>
                <a:gd name="adj" fmla="val 16667"/>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Cluster Management</a:t>
              </a:r>
              <a:endParaRPr sz="1400" b="1" i="1" u="none" strike="noStrike" cap="none">
                <a:solidFill>
                  <a:srgbClr val="000000"/>
                </a:solidFill>
                <a:latin typeface="Arial"/>
                <a:ea typeface="Arial"/>
                <a:cs typeface="Arial"/>
                <a:sym typeface="Arial"/>
              </a:endParaRPr>
            </a:p>
          </p:txBody>
        </p:sp>
        <p:sp>
          <p:nvSpPr>
            <p:cNvPr id="367" name="Google Shape;367;ge608c9f379_0_207"/>
            <p:cNvSpPr/>
            <p:nvPr/>
          </p:nvSpPr>
          <p:spPr>
            <a:xfrm>
              <a:off x="6196090" y="3982475"/>
              <a:ext cx="1795200" cy="1167000"/>
            </a:xfrm>
            <a:prstGeom prst="roundRect">
              <a:avLst>
                <a:gd name="adj" fmla="val 16667"/>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Map/Reduce </a:t>
              </a:r>
              <a:endParaRPr sz="1400" b="1" i="1" u="none" strike="noStrike" cap="none">
                <a:solidFill>
                  <a:srgbClr val="000000"/>
                </a:solidFill>
                <a:latin typeface="Arial"/>
                <a:ea typeface="Arial"/>
                <a:cs typeface="Arial"/>
                <a:sym typeface="Arial"/>
              </a:endParaRPr>
            </a:p>
          </p:txBody>
        </p:sp>
        <p:sp>
          <p:nvSpPr>
            <p:cNvPr id="368" name="Google Shape;368;ge608c9f379_0_207"/>
            <p:cNvSpPr/>
            <p:nvPr/>
          </p:nvSpPr>
          <p:spPr>
            <a:xfrm>
              <a:off x="1350263" y="2976750"/>
              <a:ext cx="7050000" cy="4317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4A86E8"/>
                  </a:solidFill>
                  <a:latin typeface="Arial"/>
                  <a:ea typeface="Arial"/>
                  <a:cs typeface="Arial"/>
                  <a:sym typeface="Arial"/>
                </a:rPr>
                <a:t>C</a:t>
              </a:r>
              <a:r>
                <a:rPr lang="en-US" sz="1400" b="1" i="1" u="none" strike="noStrike" cap="none">
                  <a:solidFill>
                    <a:srgbClr val="000000"/>
                  </a:solidFill>
                  <a:latin typeface="Arial"/>
                  <a:ea typeface="Arial"/>
                  <a:cs typeface="Arial"/>
                  <a:sym typeface="Arial"/>
                </a:rPr>
                <a:t> API</a:t>
              </a:r>
              <a:endParaRPr sz="1400" b="1" i="1" u="none" strike="noStrike" cap="none">
                <a:solidFill>
                  <a:srgbClr val="000000"/>
                </a:solidFill>
                <a:latin typeface="Arial"/>
                <a:ea typeface="Arial"/>
                <a:cs typeface="Arial"/>
                <a:sym typeface="Arial"/>
              </a:endParaRPr>
            </a:p>
          </p:txBody>
        </p:sp>
        <p:pic>
          <p:nvPicPr>
            <p:cNvPr id="369" name="Google Shape;369;ge608c9f379_0_207"/>
            <p:cNvPicPr preferRelativeResize="0"/>
            <p:nvPr/>
          </p:nvPicPr>
          <p:blipFill rotWithShape="1">
            <a:blip r:embed="rId3">
              <a:alphaModFix/>
            </a:blip>
            <a:srcRect/>
            <a:stretch/>
          </p:blipFill>
          <p:spPr>
            <a:xfrm>
              <a:off x="9209363" y="4218622"/>
              <a:ext cx="694750" cy="694725"/>
            </a:xfrm>
            <a:prstGeom prst="rect">
              <a:avLst/>
            </a:prstGeom>
            <a:noFill/>
            <a:ln>
              <a:noFill/>
            </a:ln>
          </p:spPr>
        </p:pic>
        <p:sp>
          <p:nvSpPr>
            <p:cNvPr id="370" name="Google Shape;370;ge608c9f379_0_207"/>
            <p:cNvSpPr/>
            <p:nvPr/>
          </p:nvSpPr>
          <p:spPr>
            <a:xfrm>
              <a:off x="1739488" y="1222075"/>
              <a:ext cx="1477200" cy="1667100"/>
            </a:xfrm>
            <a:prstGeom prst="roundRect">
              <a:avLst>
                <a:gd name="adj" fmla="val 16667"/>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1" u="none" strike="noStrike" cap="none">
                <a:solidFill>
                  <a:srgbClr val="000000"/>
                </a:solidFill>
                <a:latin typeface="Arial"/>
                <a:ea typeface="Arial"/>
                <a:cs typeface="Arial"/>
                <a:sym typeface="Arial"/>
              </a:endParaRPr>
            </a:p>
          </p:txBody>
        </p:sp>
        <p:sp>
          <p:nvSpPr>
            <p:cNvPr id="371" name="Google Shape;371;ge608c9f379_0_207"/>
            <p:cNvSpPr/>
            <p:nvPr/>
          </p:nvSpPr>
          <p:spPr>
            <a:xfrm>
              <a:off x="3552388" y="1222075"/>
              <a:ext cx="4335300" cy="1667100"/>
            </a:xfrm>
            <a:prstGeom prst="roundRect">
              <a:avLst>
                <a:gd name="adj" fmla="val 16667"/>
              </a:avLst>
            </a:prstGeom>
            <a:solidFill>
              <a:srgbClr val="EFEFEF"/>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More language Integrations to come...</a:t>
              </a:r>
              <a:endParaRPr sz="1400" b="1" i="1" u="none" strike="noStrike" cap="none">
                <a:solidFill>
                  <a:srgbClr val="000000"/>
                </a:solidFill>
                <a:latin typeface="Arial"/>
                <a:ea typeface="Arial"/>
                <a:cs typeface="Arial"/>
                <a:sym typeface="Arial"/>
              </a:endParaRPr>
            </a:p>
          </p:txBody>
        </p:sp>
        <p:pic>
          <p:nvPicPr>
            <p:cNvPr id="372" name="Google Shape;372;ge608c9f379_0_207"/>
            <p:cNvPicPr preferRelativeResize="0"/>
            <p:nvPr/>
          </p:nvPicPr>
          <p:blipFill rotWithShape="1">
            <a:blip r:embed="rId4">
              <a:alphaModFix/>
            </a:blip>
            <a:srcRect/>
            <a:stretch/>
          </p:blipFill>
          <p:spPr>
            <a:xfrm>
              <a:off x="1965475" y="1543000"/>
              <a:ext cx="1025225" cy="1025225"/>
            </a:xfrm>
            <a:prstGeom prst="rect">
              <a:avLst/>
            </a:prstGeom>
            <a:noFill/>
            <a:ln w="9525" cap="flat" cmpd="sng">
              <a:solidFill>
                <a:srgbClr val="999999"/>
              </a:solidFill>
              <a:prstDash val="solid"/>
              <a:round/>
              <a:headEnd type="none" w="sm" len="sm"/>
              <a:tailEnd type="none" w="sm" len="sm"/>
            </a:ln>
          </p:spPr>
        </p:pic>
        <p:cxnSp>
          <p:nvCxnSpPr>
            <p:cNvPr id="373" name="Google Shape;373;ge608c9f379_0_207"/>
            <p:cNvCxnSpPr/>
            <p:nvPr/>
          </p:nvCxnSpPr>
          <p:spPr>
            <a:xfrm>
              <a:off x="9047538" y="2929050"/>
              <a:ext cx="2099100" cy="0"/>
            </a:xfrm>
            <a:prstGeom prst="straightConnector1">
              <a:avLst/>
            </a:prstGeom>
            <a:noFill/>
            <a:ln w="28575" cap="flat" cmpd="sng">
              <a:solidFill>
                <a:srgbClr val="000000"/>
              </a:solidFill>
              <a:prstDash val="dash"/>
              <a:round/>
              <a:headEnd type="none" w="sm" len="sm"/>
              <a:tailEnd type="none" w="sm" len="sm"/>
            </a:ln>
          </p:spPr>
        </p:cxnSp>
        <p:cxnSp>
          <p:nvCxnSpPr>
            <p:cNvPr id="374" name="Google Shape;374;ge608c9f379_0_207"/>
            <p:cNvCxnSpPr/>
            <p:nvPr/>
          </p:nvCxnSpPr>
          <p:spPr>
            <a:xfrm>
              <a:off x="9047538" y="3429000"/>
              <a:ext cx="2099100" cy="0"/>
            </a:xfrm>
            <a:prstGeom prst="straightConnector1">
              <a:avLst/>
            </a:prstGeom>
            <a:noFill/>
            <a:ln w="28575" cap="flat" cmpd="sng">
              <a:solidFill>
                <a:srgbClr val="000000"/>
              </a:solidFill>
              <a:prstDash val="dash"/>
              <a:round/>
              <a:headEnd type="none" w="sm" len="sm"/>
              <a:tailEnd type="none" w="sm" len="sm"/>
            </a:ln>
          </p:spPr>
        </p:cxnSp>
        <p:sp>
          <p:nvSpPr>
            <p:cNvPr id="375" name="Google Shape;375;ge608c9f379_0_207"/>
            <p:cNvSpPr txBox="1"/>
            <p:nvPr/>
          </p:nvSpPr>
          <p:spPr>
            <a:xfrm>
              <a:off x="9938375" y="4323136"/>
              <a:ext cx="836400" cy="48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Core</a:t>
              </a:r>
              <a:endParaRPr sz="1800" b="1" i="0" u="none" strike="noStrike" cap="none">
                <a:solidFill>
                  <a:schemeClr val="lt1"/>
                </a:solidFill>
                <a:latin typeface="Arial"/>
                <a:ea typeface="Arial"/>
                <a:cs typeface="Arial"/>
                <a:sym typeface="Arial"/>
              </a:endParaRPr>
            </a:p>
          </p:txBody>
        </p:sp>
        <p:sp>
          <p:nvSpPr>
            <p:cNvPr id="376" name="Google Shape;376;ge608c9f379_0_207"/>
            <p:cNvSpPr txBox="1"/>
            <p:nvPr/>
          </p:nvSpPr>
          <p:spPr>
            <a:xfrm>
              <a:off x="9476250" y="2929050"/>
              <a:ext cx="1241700" cy="4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Base API</a:t>
              </a:r>
              <a:endParaRPr sz="1800" b="1" i="0" u="none" strike="noStrike" cap="none">
                <a:solidFill>
                  <a:schemeClr val="lt1"/>
                </a:solidFill>
                <a:latin typeface="Arial"/>
                <a:ea typeface="Arial"/>
                <a:cs typeface="Arial"/>
                <a:sym typeface="Arial"/>
              </a:endParaRPr>
            </a:p>
          </p:txBody>
        </p:sp>
        <p:sp>
          <p:nvSpPr>
            <p:cNvPr id="377" name="Google Shape;377;ge608c9f379_0_207"/>
            <p:cNvSpPr txBox="1"/>
            <p:nvPr/>
          </p:nvSpPr>
          <p:spPr>
            <a:xfrm>
              <a:off x="9476250" y="1812763"/>
              <a:ext cx="1241700" cy="4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Arial"/>
                  <a:ea typeface="Arial"/>
                  <a:cs typeface="Arial"/>
                  <a:sym typeface="Arial"/>
                </a:rPr>
                <a:t>User API</a:t>
              </a:r>
              <a:endParaRPr sz="1800" b="1" i="0" u="none" strike="noStrike" cap="none">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graphicFrame>
        <p:nvGraphicFramePr>
          <p:cNvPr id="112" name="Google Shape;112;ge4609b336f_0_412"/>
          <p:cNvGraphicFramePr/>
          <p:nvPr/>
        </p:nvGraphicFramePr>
        <p:xfrm>
          <a:off x="819700" y="1265825"/>
          <a:ext cx="10070475" cy="2163175"/>
        </p:xfrm>
        <a:graphic>
          <a:graphicData uri="http://schemas.openxmlformats.org/drawingml/2006/table">
            <a:tbl>
              <a:tblPr>
                <a:noFill/>
                <a:tableStyleId>{8C4FBB13-5386-4205-822B-5087CCC63E29}</a:tableStyleId>
              </a:tblPr>
              <a:tblGrid>
                <a:gridCol w="3356825">
                  <a:extLst>
                    <a:ext uri="{9D8B030D-6E8A-4147-A177-3AD203B41FA5}">
                      <a16:colId xmlns:a16="http://schemas.microsoft.com/office/drawing/2014/main" val="20000"/>
                    </a:ext>
                  </a:extLst>
                </a:gridCol>
                <a:gridCol w="3356825">
                  <a:extLst>
                    <a:ext uri="{9D8B030D-6E8A-4147-A177-3AD203B41FA5}">
                      <a16:colId xmlns:a16="http://schemas.microsoft.com/office/drawing/2014/main" val="20001"/>
                    </a:ext>
                  </a:extLst>
                </a:gridCol>
                <a:gridCol w="3356825">
                  <a:extLst>
                    <a:ext uri="{9D8B030D-6E8A-4147-A177-3AD203B41FA5}">
                      <a16:colId xmlns:a16="http://schemas.microsoft.com/office/drawing/2014/main" val="20002"/>
                    </a:ext>
                  </a:extLst>
                </a:gridCol>
              </a:tblGrid>
              <a:tr h="852125">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Arial"/>
                          <a:ea typeface="Arial"/>
                          <a:cs typeface="Arial"/>
                          <a:sym typeface="Arial"/>
                        </a:rPr>
                        <a:t>Knowledge graphs (Paper)</a:t>
                      </a:r>
                      <a:endParaRPr sz="1400" b="1" u="none" strike="noStrike" cap="none">
                        <a:solidFill>
                          <a:srgbClr val="FFFFFF"/>
                        </a:solidFill>
                        <a:latin typeface="Arial"/>
                        <a:ea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Arial"/>
                          <a:ea typeface="Arial"/>
                          <a:cs typeface="Arial"/>
                          <a:sym typeface="Arial"/>
                        </a:rPr>
                        <a:t>Graph Databases (brick)</a:t>
                      </a:r>
                      <a:endParaRPr sz="1400" b="1" u="none" strike="noStrike" cap="none">
                        <a:solidFill>
                          <a:srgbClr val="FFFFFF"/>
                        </a:solidFill>
                        <a:latin typeface="Arial"/>
                        <a:ea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rgbClr val="FFFFFF"/>
                          </a:solidFill>
                          <a:latin typeface="Arial"/>
                          <a:ea typeface="Arial"/>
                          <a:cs typeface="Arial"/>
                          <a:sym typeface="Arial"/>
                        </a:rPr>
                        <a:t>GraphQL/RDF/REST/SPARQL (Orange)</a:t>
                      </a:r>
                      <a:endParaRPr sz="1400" b="1" u="none" strike="noStrike" cap="none">
                        <a:solidFill>
                          <a:srgbClr val="FFFFFF"/>
                        </a:solidFill>
                        <a:latin typeface="Arial"/>
                        <a:ea typeface="Arial"/>
                        <a:cs typeface="Arial"/>
                        <a:sym typeface="Arial"/>
                      </a:endParaRPr>
                    </a:p>
                  </a:txBody>
                  <a:tcPr marL="91425" marR="91425" marT="91425" marB="91425"/>
                </a:tc>
                <a:extLst>
                  <a:ext uri="{0D108BD9-81ED-4DB2-BD59-A6C34878D82A}">
                    <a16:rowId xmlns:a16="http://schemas.microsoft.com/office/drawing/2014/main" val="10000"/>
                  </a:ext>
                </a:extLst>
              </a:tr>
              <a:tr h="13110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latin typeface="Arial"/>
                          <a:ea typeface="Arial"/>
                          <a:cs typeface="Arial"/>
                          <a:sym typeface="Arial"/>
                        </a:rPr>
                        <a:t>What to write (things not strings) </a:t>
                      </a:r>
                      <a:endParaRPr sz="1400" u="none" strike="noStrike" cap="none">
                        <a:solidFill>
                          <a:srgbClr val="FFFFFF"/>
                        </a:solidFill>
                        <a:latin typeface="Arial"/>
                        <a:ea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latin typeface="Arial"/>
                          <a:ea typeface="Arial"/>
                          <a:cs typeface="Arial"/>
                          <a:sym typeface="Arial"/>
                        </a:rPr>
                        <a:t>Where to write and read from </a:t>
                      </a:r>
                      <a:endParaRPr sz="1400" u="none" strike="noStrike" cap="none">
                        <a:solidFill>
                          <a:srgbClr val="FFFFFF"/>
                        </a:solidFill>
                        <a:latin typeface="Arial"/>
                        <a:ea typeface="Arial"/>
                        <a:cs typeface="Arial"/>
                        <a:sym typeface="Aria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solidFill>
                            <a:srgbClr val="FFFFFF"/>
                          </a:solidFill>
                          <a:latin typeface="Arial"/>
                          <a:ea typeface="Arial"/>
                          <a:cs typeface="Arial"/>
                          <a:sym typeface="Arial"/>
                        </a:rPr>
                        <a:t>How to query</a:t>
                      </a:r>
                      <a:endParaRPr sz="1400" u="none" strike="noStrike" cap="none">
                        <a:solidFill>
                          <a:srgbClr val="FFFFFF"/>
                        </a:solidFill>
                        <a:latin typeface="Arial"/>
                        <a:ea typeface="Arial"/>
                        <a:cs typeface="Arial"/>
                        <a:sym typeface="Arial"/>
                      </a:endParaRPr>
                    </a:p>
                  </a:txBody>
                  <a:tcPr marL="91425" marR="91425" marT="91425" marB="91425"/>
                </a:tc>
                <a:extLst>
                  <a:ext uri="{0D108BD9-81ED-4DB2-BD59-A6C34878D82A}">
                    <a16:rowId xmlns:a16="http://schemas.microsoft.com/office/drawing/2014/main" val="10001"/>
                  </a:ext>
                </a:extLst>
              </a:tr>
            </a:tbl>
          </a:graphicData>
        </a:graphic>
      </p:graphicFrame>
      <p:sp>
        <p:nvSpPr>
          <p:cNvPr id="113" name="Google Shape;113;ge4609b336f_0_412"/>
          <p:cNvSpPr txBox="1">
            <a:spLocks noGrp="1"/>
          </p:cNvSpPr>
          <p:nvPr>
            <p:ph type="subTitle" idx="1"/>
          </p:nvPr>
        </p:nvSpPr>
        <p:spPr>
          <a:xfrm>
            <a:off x="819700" y="348850"/>
            <a:ext cx="80742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t>Knowledge Graph, Graph Database and querying graph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7"/>
          <p:cNvSpPr txBox="1">
            <a:spLocks noGrp="1"/>
          </p:cNvSpPr>
          <p:nvPr>
            <p:ph type="subTitle" idx="1"/>
          </p:nvPr>
        </p:nvSpPr>
        <p:spPr>
          <a:xfrm>
            <a:off x="962710" y="538375"/>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solidFill>
                  <a:srgbClr val="F2F2F2"/>
                </a:solidFill>
              </a:rPr>
              <a:t>The Problem</a:t>
            </a:r>
            <a:endParaRPr/>
          </a:p>
        </p:txBody>
      </p:sp>
      <p:sp>
        <p:nvSpPr>
          <p:cNvPr id="127" name="Google Shape;127;p7"/>
          <p:cNvSpPr txBox="1">
            <a:spLocks noGrp="1"/>
          </p:cNvSpPr>
          <p:nvPr>
            <p:ph type="body" idx="2"/>
          </p:nvPr>
        </p:nvSpPr>
        <p:spPr>
          <a:xfrm>
            <a:off x="962700" y="1259875"/>
            <a:ext cx="10077900" cy="134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rgbClr val="202729"/>
              </a:buClr>
              <a:buSzPts val="1100"/>
              <a:buFont typeface="Arial"/>
              <a:buNone/>
            </a:pPr>
            <a:r>
              <a:rPr lang="en-US" sz="1600">
                <a:solidFill>
                  <a:schemeClr val="lt1"/>
                </a:solidFill>
                <a:latin typeface="Arial"/>
                <a:ea typeface="Arial"/>
                <a:cs typeface="Arial"/>
                <a:sym typeface="Arial"/>
              </a:rPr>
              <a:t>The medical profession put a lot of effort into collaboration, starting from Latin as a common language to industry-wide thesauruses like </a:t>
            </a:r>
            <a:r>
              <a:rPr lang="en-US" sz="1600" u="sng">
                <a:solidFill>
                  <a:srgbClr val="FF5252"/>
                </a:solidFill>
                <a:latin typeface="Arial"/>
                <a:ea typeface="Arial"/>
                <a:cs typeface="Arial"/>
                <a:sym typeface="Arial"/>
                <a:hlinkClick r:id="rId3">
                  <a:extLst>
                    <a:ext uri="{A12FA001-AC4F-418D-AE19-62706E023703}">
                      <ahyp:hlinkClr xmlns:ahyp="http://schemas.microsoft.com/office/drawing/2018/hyperlinkcolor" val="tx"/>
                    </a:ext>
                  </a:extLst>
                </a:hlinkClick>
              </a:rPr>
              <a:t>UMLS</a:t>
            </a:r>
            <a:r>
              <a:rPr lang="en-US" sz="1600">
                <a:solidFill>
                  <a:schemeClr val="lt1"/>
                </a:solidFill>
                <a:latin typeface="Arial"/>
                <a:ea typeface="Arial"/>
                <a:cs typeface="Arial"/>
                <a:sym typeface="Arial"/>
              </a:rPr>
              <a:t>. With a number of publications about COVID (SARS-V) passing 300+ per day, we need better tools to navigate via such flow of information. </a:t>
            </a:r>
            <a:endParaRPr sz="1900">
              <a:solidFill>
                <a:schemeClr val="lt1"/>
              </a:solidFill>
              <a:latin typeface="Arial"/>
              <a:ea typeface="Arial"/>
              <a:cs typeface="Arial"/>
              <a:sym typeface="Arial"/>
            </a:endParaRPr>
          </a:p>
          <a:p>
            <a:pPr marL="0" lvl="0" indent="0" algn="l" rtl="0">
              <a:lnSpc>
                <a:spcPct val="110000"/>
              </a:lnSpc>
              <a:spcBef>
                <a:spcPts val="1200"/>
              </a:spcBef>
              <a:spcAft>
                <a:spcPts val="0"/>
              </a:spcAft>
              <a:buSzPts val="1400"/>
              <a:buNone/>
            </a:pPr>
            <a:endParaRPr>
              <a:solidFill>
                <a:schemeClr val="lt1"/>
              </a:solidFill>
            </a:endParaRPr>
          </a:p>
        </p:txBody>
      </p:sp>
      <p:sp>
        <p:nvSpPr>
          <p:cNvPr id="128" name="Google Shape;128;p7"/>
          <p:cNvSpPr txBox="1">
            <a:spLocks noGrp="1"/>
          </p:cNvSpPr>
          <p:nvPr>
            <p:ph type="body" idx="3"/>
          </p:nvPr>
        </p:nvSpPr>
        <p:spPr>
          <a:xfrm>
            <a:off x="6988900" y="1009353"/>
            <a:ext cx="4051800" cy="3173100"/>
          </a:xfrm>
          <a:prstGeom prst="rect">
            <a:avLst/>
          </a:prstGeom>
          <a:noFill/>
          <a:ln>
            <a:noFill/>
          </a:ln>
        </p:spPr>
        <p:txBody>
          <a:bodyPr spcFirstLastPara="1" wrap="square" lIns="91425" tIns="91425" rIns="91425" bIns="91425" anchor="t" anchorCtr="0">
            <a:noAutofit/>
          </a:bodyPr>
          <a:lstStyle/>
          <a:p>
            <a:pPr marL="457200" lvl="0" indent="0" algn="l" rtl="0">
              <a:lnSpc>
                <a:spcPct val="110000"/>
              </a:lnSpc>
              <a:spcBef>
                <a:spcPts val="0"/>
              </a:spcBef>
              <a:spcAft>
                <a:spcPts val="0"/>
              </a:spcAft>
              <a:buSzPts val="1400"/>
              <a:buNone/>
            </a:pPr>
            <a:endParaRPr>
              <a:solidFill>
                <a:schemeClr val="lt1"/>
              </a:solidFill>
            </a:endParaRPr>
          </a:p>
          <a:p>
            <a:pPr marL="0" lvl="0" indent="0" algn="l" rtl="0">
              <a:lnSpc>
                <a:spcPct val="110000"/>
              </a:lnSpc>
              <a:spcBef>
                <a:spcPts val="2000"/>
              </a:spcBef>
              <a:spcAft>
                <a:spcPts val="0"/>
              </a:spcAft>
              <a:buClr>
                <a:schemeClr val="dk1"/>
              </a:buClr>
              <a:buSzPts val="1100"/>
              <a:buFont typeface="Arial"/>
              <a:buNone/>
            </a:pPr>
            <a:endParaRPr>
              <a:solidFill>
                <a:schemeClr val="lt1"/>
              </a:solidFill>
            </a:endParaRPr>
          </a:p>
        </p:txBody>
      </p:sp>
      <p:sp>
        <p:nvSpPr>
          <p:cNvPr id="129" name="Google Shape;129;p7"/>
          <p:cNvSpPr txBox="1">
            <a:spLocks noGrp="1"/>
          </p:cNvSpPr>
          <p:nvPr>
            <p:ph type="body" idx="2"/>
          </p:nvPr>
        </p:nvSpPr>
        <p:spPr>
          <a:xfrm>
            <a:off x="962700" y="3262750"/>
            <a:ext cx="10077900" cy="9921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200"/>
              </a:spcBef>
              <a:spcAft>
                <a:spcPts val="0"/>
              </a:spcAft>
              <a:buSzPts val="1400"/>
              <a:buNone/>
            </a:pPr>
            <a:r>
              <a:rPr lang="en-US" sz="1600">
                <a:solidFill>
                  <a:schemeClr val="lt1"/>
                </a:solidFill>
                <a:latin typeface="Arial"/>
                <a:ea typeface="Arial"/>
                <a:cs typeface="Arial"/>
                <a:sym typeface="Arial"/>
              </a:rPr>
              <a:t>To fight ever-increasing complexity, "The Pattern" projects help community to find relevant knowledge using Artificial Intelligence and novel UX elements, all powered by Redis - new generation real time data fabric turned into knowledge fabric. Work with information should not be limited to 2D and we are looking for “things not strings” only using Redis and Redis Modules</a:t>
            </a:r>
            <a:endParaRPr>
              <a:solidFill>
                <a:schemeClr val="lt1"/>
              </a:solidFill>
            </a:endParaRPr>
          </a:p>
        </p:txBody>
      </p:sp>
      <p:sp>
        <p:nvSpPr>
          <p:cNvPr id="130" name="Google Shape;130;p7"/>
          <p:cNvSpPr txBox="1">
            <a:spLocks noGrp="1"/>
          </p:cNvSpPr>
          <p:nvPr>
            <p:ph type="subTitle" idx="1"/>
          </p:nvPr>
        </p:nvSpPr>
        <p:spPr>
          <a:xfrm>
            <a:off x="990610" y="2474000"/>
            <a:ext cx="5133300" cy="72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US">
                <a:solidFill>
                  <a:srgbClr val="F2F2F2"/>
                </a:solidFill>
              </a:rPr>
              <a:t>The Pattern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d9d50005fb_0_132"/>
          <p:cNvSpPr txBox="1">
            <a:spLocks noGrp="1"/>
          </p:cNvSpPr>
          <p:nvPr>
            <p:ph type="subTitle" idx="1"/>
          </p:nvPr>
        </p:nvSpPr>
        <p:spPr>
          <a:xfrm>
            <a:off x="990600" y="2556950"/>
            <a:ext cx="4245000" cy="7215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2200"/>
              <a:buNone/>
            </a:pPr>
            <a:r>
              <a:rPr lang="en-US" sz="2600" u="sng">
                <a:solidFill>
                  <a:schemeClr val="hlink"/>
                </a:solidFill>
                <a:hlinkClick r:id="rId3"/>
              </a:rPr>
              <a:t>http://thepattern.digital</a:t>
            </a:r>
            <a:endParaRPr sz="2600"/>
          </a:p>
        </p:txBody>
      </p:sp>
      <p:sp>
        <p:nvSpPr>
          <p:cNvPr id="137" name="Google Shape;137;gd9d50005fb_0_132"/>
          <p:cNvSpPr txBox="1">
            <a:spLocks noGrp="1"/>
          </p:cNvSpPr>
          <p:nvPr>
            <p:ph type="title"/>
          </p:nvPr>
        </p:nvSpPr>
        <p:spPr>
          <a:xfrm>
            <a:off x="978350" y="871075"/>
            <a:ext cx="6227700" cy="14613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0"/>
              </a:spcBef>
              <a:spcAft>
                <a:spcPts val="0"/>
              </a:spcAft>
              <a:buSzPts val="4000"/>
              <a:buNone/>
            </a:pPr>
            <a:r>
              <a:rPr lang="en-US"/>
              <a:t>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0A455A9-DA1E-F349-B345-B2C3E933C321}"/>
              </a:ext>
            </a:extLst>
          </p:cNvPr>
          <p:cNvSpPr>
            <a:spLocks noGrp="1"/>
          </p:cNvSpPr>
          <p:nvPr>
            <p:ph type="subTitle" idx="1"/>
          </p:nvPr>
        </p:nvSpPr>
        <p:spPr>
          <a:xfrm>
            <a:off x="989800" y="691664"/>
            <a:ext cx="5133300" cy="721500"/>
          </a:xfrm>
        </p:spPr>
        <p:txBody>
          <a:bodyPr/>
          <a:lstStyle/>
          <a:p>
            <a:r>
              <a:rPr lang="en-US" dirty="0"/>
              <a:t>Journey</a:t>
            </a:r>
          </a:p>
        </p:txBody>
      </p:sp>
      <p:sp>
        <p:nvSpPr>
          <p:cNvPr id="3" name="Text Placeholder 2">
            <a:extLst>
              <a:ext uri="{FF2B5EF4-FFF2-40B4-BE49-F238E27FC236}">
                <a16:creationId xmlns:a16="http://schemas.microsoft.com/office/drawing/2014/main" id="{179418C0-1AF0-B44B-BC28-6D5C7A04A1A5}"/>
              </a:ext>
            </a:extLst>
          </p:cNvPr>
          <p:cNvSpPr>
            <a:spLocks noGrp="1"/>
          </p:cNvSpPr>
          <p:nvPr>
            <p:ph type="body" idx="2"/>
          </p:nvPr>
        </p:nvSpPr>
        <p:spPr>
          <a:xfrm>
            <a:off x="989800" y="1413164"/>
            <a:ext cx="5133300" cy="3467593"/>
          </a:xfrm>
        </p:spPr>
        <p:txBody>
          <a:bodyPr/>
          <a:lstStyle/>
          <a:p>
            <a:pPr marL="139700" indent="0">
              <a:buNone/>
            </a:pPr>
            <a:r>
              <a:rPr lang="en-US" dirty="0"/>
              <a:t>From the start of lockdown using lack of commute (10 minutes) I decided to use the time more productively :</a:t>
            </a:r>
          </a:p>
          <a:p>
            <a:pPr marL="139700" indent="0">
              <a:buNone/>
            </a:pPr>
            <a:endParaRPr lang="en-US" dirty="0"/>
          </a:p>
          <a:p>
            <a:r>
              <a:rPr lang="en-US" dirty="0"/>
              <a:t>Participated in two data science competition on Kaggle – Cord19 Kaggle competition using NLP</a:t>
            </a:r>
          </a:p>
          <a:p>
            <a:r>
              <a:rPr lang="en-US" dirty="0"/>
              <a:t>Both submissions failed</a:t>
            </a:r>
          </a:p>
          <a:p>
            <a:pPr lvl="1"/>
            <a:r>
              <a:rPr lang="en-US" dirty="0"/>
              <a:t>run out of memory</a:t>
            </a:r>
          </a:p>
          <a:p>
            <a:pPr lvl="1"/>
            <a:r>
              <a:rPr lang="en-US" dirty="0"/>
              <a:t>time and </a:t>
            </a:r>
          </a:p>
          <a:p>
            <a:pPr lvl="1"/>
            <a:r>
              <a:rPr lang="en-US" dirty="0"/>
              <a:t>storage on standard data science workbench </a:t>
            </a:r>
          </a:p>
          <a:p>
            <a:r>
              <a:rPr lang="en-US" dirty="0"/>
              <a:t>Waited for 1 week to populate Neo4J database from python structure which defined nodes and edges </a:t>
            </a:r>
          </a:p>
          <a:p>
            <a:pPr lvl="1"/>
            <a:r>
              <a:rPr lang="en-US" dirty="0"/>
              <a:t>Only to find out that fastest way is to create hash structures in Redis, dump via cli and load via neo4j-import </a:t>
            </a:r>
          </a:p>
          <a:p>
            <a:r>
              <a:rPr lang="en-US" dirty="0"/>
              <a:t>Of cause </a:t>
            </a:r>
            <a:r>
              <a:rPr lang="en-US" sz="3200" b="1" dirty="0"/>
              <a:t>Redis</a:t>
            </a:r>
            <a:endParaRPr lang="en-US" b="1" dirty="0"/>
          </a:p>
          <a:p>
            <a:pPr lvl="1"/>
            <a:endParaRPr lang="en-US" dirty="0"/>
          </a:p>
        </p:txBody>
      </p:sp>
      <p:sp>
        <p:nvSpPr>
          <p:cNvPr id="4" name="Text Placeholder 3">
            <a:extLst>
              <a:ext uri="{FF2B5EF4-FFF2-40B4-BE49-F238E27FC236}">
                <a16:creationId xmlns:a16="http://schemas.microsoft.com/office/drawing/2014/main" id="{399307A8-F700-4443-A227-25E1FDF798B6}"/>
              </a:ext>
            </a:extLst>
          </p:cNvPr>
          <p:cNvSpPr>
            <a:spLocks noGrp="1"/>
          </p:cNvSpPr>
          <p:nvPr>
            <p:ph type="body" idx="3"/>
          </p:nvPr>
        </p:nvSpPr>
        <p:spPr>
          <a:xfrm>
            <a:off x="7150400" y="1560410"/>
            <a:ext cx="4051800" cy="3173100"/>
          </a:xfrm>
        </p:spPr>
        <p:txBody>
          <a:bodyPr/>
          <a:lstStyle/>
          <a:p>
            <a:r>
              <a:rPr lang="en-US" dirty="0"/>
              <a:t>Participated in </a:t>
            </a:r>
            <a:r>
              <a:rPr lang="en-US" dirty="0" err="1"/>
              <a:t>RedisConf</a:t>
            </a:r>
            <a:r>
              <a:rPr lang="en-US" dirty="0"/>
              <a:t> hackathon 2020 – approximately 4</a:t>
            </a:r>
            <a:r>
              <a:rPr lang="en-US" baseline="30000" dirty="0"/>
              <a:t>th</a:t>
            </a:r>
            <a:r>
              <a:rPr lang="en-US" dirty="0"/>
              <a:t> (non awarded place)</a:t>
            </a:r>
          </a:p>
          <a:p>
            <a:pPr lvl="1"/>
            <a:r>
              <a:rPr lang="en-US" dirty="0"/>
              <a:t>Started under assumptions I will be using </a:t>
            </a:r>
            <a:r>
              <a:rPr lang="en-US" dirty="0" err="1"/>
              <a:t>RedisGraph</a:t>
            </a:r>
            <a:r>
              <a:rPr lang="en-US" dirty="0"/>
              <a:t> and </a:t>
            </a:r>
            <a:r>
              <a:rPr lang="en-US" dirty="0" err="1"/>
              <a:t>RedisAI</a:t>
            </a:r>
            <a:endParaRPr lang="en-US" dirty="0"/>
          </a:p>
          <a:p>
            <a:pPr lvl="1"/>
            <a:r>
              <a:rPr lang="en-US" dirty="0"/>
              <a:t>Watched Meir S talk on </a:t>
            </a:r>
            <a:r>
              <a:rPr lang="en-US" dirty="0" err="1"/>
              <a:t>RGSync</a:t>
            </a:r>
            <a:r>
              <a:rPr lang="en-US" dirty="0"/>
              <a:t> in Redis Gears </a:t>
            </a:r>
          </a:p>
          <a:p>
            <a:pPr lvl="1"/>
            <a:r>
              <a:rPr lang="en-US" dirty="0"/>
              <a:t>Wrote a whole pipeline in </a:t>
            </a:r>
            <a:r>
              <a:rPr lang="en-US" dirty="0" err="1"/>
              <a:t>RedisGears</a:t>
            </a:r>
            <a:endParaRPr lang="en-US" dirty="0"/>
          </a:p>
          <a:p>
            <a:r>
              <a:rPr lang="en-US" dirty="0" err="1"/>
              <a:t>RedisConf</a:t>
            </a:r>
            <a:r>
              <a:rPr lang="en-US" dirty="0"/>
              <a:t> 2021: Expanded project to use BERT QA and T5 Summary ML pipelines (and VR) </a:t>
            </a:r>
          </a:p>
          <a:p>
            <a:pPr lvl="1"/>
            <a:r>
              <a:rPr lang="en-US" dirty="0"/>
              <a:t>TOP PRIZE WINNER </a:t>
            </a:r>
          </a:p>
        </p:txBody>
      </p:sp>
    </p:spTree>
    <p:extLst>
      <p:ext uri="{BB962C8B-B14F-4D97-AF65-F5344CB8AC3E}">
        <p14:creationId xmlns:p14="http://schemas.microsoft.com/office/powerpoint/2010/main" val="916022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6643AD15-BFB9-3042-8AA5-27F146E4B4AD}"/>
              </a:ext>
            </a:extLst>
          </p:cNvPr>
          <p:cNvSpPr>
            <a:spLocks noGrp="1"/>
          </p:cNvSpPr>
          <p:nvPr>
            <p:ph type="subTitle" idx="1"/>
          </p:nvPr>
        </p:nvSpPr>
        <p:spPr>
          <a:xfrm>
            <a:off x="798171" y="812491"/>
            <a:ext cx="5133300" cy="721500"/>
          </a:xfrm>
        </p:spPr>
        <p:txBody>
          <a:bodyPr/>
          <a:lstStyle/>
          <a:p>
            <a:r>
              <a:rPr lang="en-US" dirty="0"/>
              <a:t>Achievements </a:t>
            </a:r>
          </a:p>
        </p:txBody>
      </p:sp>
      <p:sp>
        <p:nvSpPr>
          <p:cNvPr id="6" name="Text Placeholder 5">
            <a:extLst>
              <a:ext uri="{FF2B5EF4-FFF2-40B4-BE49-F238E27FC236}">
                <a16:creationId xmlns:a16="http://schemas.microsoft.com/office/drawing/2014/main" id="{A2F457AB-5190-AD45-85F7-14C427C00AF5}"/>
              </a:ext>
            </a:extLst>
          </p:cNvPr>
          <p:cNvSpPr>
            <a:spLocks noGrp="1"/>
          </p:cNvSpPr>
          <p:nvPr>
            <p:ph type="body" idx="2"/>
          </p:nvPr>
        </p:nvSpPr>
        <p:spPr>
          <a:xfrm>
            <a:off x="605070" y="1536570"/>
            <a:ext cx="5519502" cy="2751505"/>
          </a:xfrm>
        </p:spPr>
        <p:txBody>
          <a:bodyPr/>
          <a:lstStyle/>
          <a:p>
            <a:r>
              <a:rPr lang="en-US" dirty="0"/>
              <a:t>Knowledge Graph as one of the supported use cases for </a:t>
            </a:r>
            <a:r>
              <a:rPr lang="en-US" dirty="0" err="1"/>
              <a:t>RedisGraph</a:t>
            </a:r>
            <a:endParaRPr lang="en-US" dirty="0"/>
          </a:p>
          <a:p>
            <a:r>
              <a:rPr lang="en-US" dirty="0" err="1"/>
              <a:t>RedisLabs</a:t>
            </a:r>
            <a:r>
              <a:rPr lang="en-US" dirty="0"/>
              <a:t> recognized NLP as one of the areas of interest and recognized deployment/development pattern </a:t>
            </a:r>
            <a:r>
              <a:rPr lang="en-US" dirty="0">
                <a:hlinkClick r:id="rId2"/>
              </a:rPr>
              <a:t>https://developer.redislabs.com/howtos/nlp/</a:t>
            </a:r>
            <a:r>
              <a:rPr lang="en-US" dirty="0"/>
              <a:t> </a:t>
            </a:r>
          </a:p>
          <a:p>
            <a:r>
              <a:rPr lang="en-US" dirty="0"/>
              <a:t>Built collaboration with </a:t>
            </a:r>
            <a:r>
              <a:rPr lang="en-US" dirty="0" err="1"/>
              <a:t>RedisLabs</a:t>
            </a:r>
            <a:r>
              <a:rPr lang="en-US" dirty="0"/>
              <a:t> innovation/product team </a:t>
            </a:r>
          </a:p>
          <a:p>
            <a:r>
              <a:rPr lang="en-US" dirty="0"/>
              <a:t>A lot of fun: where you play with such bleeding edge that docs only inside PR in git repo</a:t>
            </a:r>
          </a:p>
          <a:p>
            <a:r>
              <a:rPr lang="en-US" dirty="0"/>
              <a:t>Demonstrated medium complexity project</a:t>
            </a:r>
          </a:p>
        </p:txBody>
      </p:sp>
      <p:pic>
        <p:nvPicPr>
          <p:cNvPr id="8" name="Picture 7" descr="Text&#10;&#10;Description automatically generated">
            <a:extLst>
              <a:ext uri="{FF2B5EF4-FFF2-40B4-BE49-F238E27FC236}">
                <a16:creationId xmlns:a16="http://schemas.microsoft.com/office/drawing/2014/main" id="{EB2DD4CA-D556-EE47-AEF5-E36CACA6D393}"/>
              </a:ext>
            </a:extLst>
          </p:cNvPr>
          <p:cNvPicPr>
            <a:picLocks noChangeAspect="1"/>
          </p:cNvPicPr>
          <p:nvPr/>
        </p:nvPicPr>
        <p:blipFill rotWithShape="1">
          <a:blip r:embed="rId3"/>
          <a:srcRect r="24383" b="67763"/>
          <a:stretch/>
        </p:blipFill>
        <p:spPr>
          <a:xfrm>
            <a:off x="6518489" y="3399208"/>
            <a:ext cx="4868883" cy="962103"/>
          </a:xfrm>
          <a:prstGeom prst="rect">
            <a:avLst/>
          </a:prstGeom>
        </p:spPr>
      </p:pic>
      <p:pic>
        <p:nvPicPr>
          <p:cNvPr id="10" name="Picture 9" descr="Text&#10;&#10;Description automatically generated">
            <a:extLst>
              <a:ext uri="{FF2B5EF4-FFF2-40B4-BE49-F238E27FC236}">
                <a16:creationId xmlns:a16="http://schemas.microsoft.com/office/drawing/2014/main" id="{534EF9A4-4CC7-3D4D-87A5-77255310FCA1}"/>
              </a:ext>
            </a:extLst>
          </p:cNvPr>
          <p:cNvPicPr>
            <a:picLocks noChangeAspect="1"/>
          </p:cNvPicPr>
          <p:nvPr/>
        </p:nvPicPr>
        <p:blipFill>
          <a:blip r:embed="rId4"/>
          <a:stretch>
            <a:fillRect/>
          </a:stretch>
        </p:blipFill>
        <p:spPr>
          <a:xfrm>
            <a:off x="6260531" y="1517623"/>
            <a:ext cx="5384800" cy="1803400"/>
          </a:xfrm>
          <a:prstGeom prst="rect">
            <a:avLst/>
          </a:prstGeom>
        </p:spPr>
      </p:pic>
      <p:pic>
        <p:nvPicPr>
          <p:cNvPr id="3" name="Picture 2" descr="Graphical user interface, text, website&#10;&#10;Description automatically generated">
            <a:extLst>
              <a:ext uri="{FF2B5EF4-FFF2-40B4-BE49-F238E27FC236}">
                <a16:creationId xmlns:a16="http://schemas.microsoft.com/office/drawing/2014/main" id="{BC1854B0-7F71-F344-B593-D72458AC984E}"/>
              </a:ext>
            </a:extLst>
          </p:cNvPr>
          <p:cNvPicPr>
            <a:picLocks noChangeAspect="1"/>
          </p:cNvPicPr>
          <p:nvPr/>
        </p:nvPicPr>
        <p:blipFill rotWithShape="1">
          <a:blip r:embed="rId5"/>
          <a:srcRect l="15331" t="59344" r="13024"/>
          <a:stretch/>
        </p:blipFill>
        <p:spPr>
          <a:xfrm>
            <a:off x="6518489" y="4808815"/>
            <a:ext cx="4249131" cy="1569650"/>
          </a:xfrm>
          <a:prstGeom prst="rect">
            <a:avLst/>
          </a:prstGeom>
        </p:spPr>
      </p:pic>
      <p:sp>
        <p:nvSpPr>
          <p:cNvPr id="4" name="TextBox 3">
            <a:extLst>
              <a:ext uri="{FF2B5EF4-FFF2-40B4-BE49-F238E27FC236}">
                <a16:creationId xmlns:a16="http://schemas.microsoft.com/office/drawing/2014/main" id="{D2AC8CA9-2DB0-A24C-9726-FBB4EC6FB651}"/>
              </a:ext>
            </a:extLst>
          </p:cNvPr>
          <p:cNvSpPr txBox="1"/>
          <p:nvPr/>
        </p:nvSpPr>
        <p:spPr>
          <a:xfrm>
            <a:off x="7457705" y="4450747"/>
            <a:ext cx="2744662" cy="307777"/>
          </a:xfrm>
          <a:prstGeom prst="rect">
            <a:avLst/>
          </a:prstGeom>
          <a:noFill/>
        </p:spPr>
        <p:txBody>
          <a:bodyPr wrap="none" rtlCol="0">
            <a:spAutoFit/>
          </a:bodyPr>
          <a:lstStyle/>
          <a:p>
            <a:r>
              <a:rPr lang="en-US" dirty="0">
                <a:solidFill>
                  <a:schemeClr val="bg1"/>
                </a:solidFill>
              </a:rPr>
              <a:t>NVIDIA Newsletter 29 July 2021</a:t>
            </a:r>
          </a:p>
        </p:txBody>
      </p:sp>
    </p:spTree>
    <p:extLst>
      <p:ext uri="{BB962C8B-B14F-4D97-AF65-F5344CB8AC3E}">
        <p14:creationId xmlns:p14="http://schemas.microsoft.com/office/powerpoint/2010/main" val="18171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3E8A400-D08C-1646-B26C-5CA8D2E8C12C}"/>
              </a:ext>
            </a:extLst>
          </p:cNvPr>
          <p:cNvSpPr>
            <a:spLocks noGrp="1"/>
          </p:cNvSpPr>
          <p:nvPr>
            <p:ph type="subTitle" idx="1"/>
          </p:nvPr>
        </p:nvSpPr>
        <p:spPr/>
        <p:txBody>
          <a:bodyPr/>
          <a:lstStyle/>
          <a:p>
            <a:r>
              <a:rPr lang="en-US" dirty="0"/>
              <a:t>How do you win hackathon</a:t>
            </a:r>
          </a:p>
        </p:txBody>
      </p:sp>
      <p:sp>
        <p:nvSpPr>
          <p:cNvPr id="3" name="Text Placeholder 2">
            <a:extLst>
              <a:ext uri="{FF2B5EF4-FFF2-40B4-BE49-F238E27FC236}">
                <a16:creationId xmlns:a16="http://schemas.microsoft.com/office/drawing/2014/main" id="{20DA165B-AF7C-C144-9182-C7F538552F70}"/>
              </a:ext>
            </a:extLst>
          </p:cNvPr>
          <p:cNvSpPr>
            <a:spLocks noGrp="1"/>
          </p:cNvSpPr>
          <p:nvPr>
            <p:ph type="body" idx="2"/>
          </p:nvPr>
        </p:nvSpPr>
        <p:spPr/>
        <p:txBody>
          <a:bodyPr/>
          <a:lstStyle/>
          <a:p>
            <a:r>
              <a:rPr lang="en-US" dirty="0"/>
              <a:t>Read submission rules</a:t>
            </a:r>
          </a:p>
          <a:p>
            <a:r>
              <a:rPr lang="en-US" dirty="0"/>
              <a:t>And I a mean it</a:t>
            </a:r>
          </a:p>
          <a:p>
            <a:r>
              <a:rPr lang="en-US" dirty="0"/>
              <a:t>Have enabling capabilities ready, even the open-source project is still project, so it needs: infrastructure, communication tooling (discord), collaboration tooling (</a:t>
            </a:r>
            <a:r>
              <a:rPr lang="en-US" dirty="0" err="1"/>
              <a:t>github</a:t>
            </a:r>
            <a:r>
              <a:rPr lang="en-US" dirty="0"/>
              <a:t>)</a:t>
            </a:r>
          </a:p>
          <a:p>
            <a:r>
              <a:rPr lang="en-US" dirty="0"/>
              <a:t>Plan your time – both Kaggle competitions failed due to last minutes changes (i.e. removed ‘import pandas’ 15 minutes before deadline)</a:t>
            </a:r>
          </a:p>
          <a:p>
            <a:r>
              <a:rPr lang="en-US" dirty="0"/>
              <a:t>Don’t hesitate to ban time wasters</a:t>
            </a:r>
          </a:p>
        </p:txBody>
      </p:sp>
      <p:sp>
        <p:nvSpPr>
          <p:cNvPr id="4" name="Text Placeholder 3">
            <a:extLst>
              <a:ext uri="{FF2B5EF4-FFF2-40B4-BE49-F238E27FC236}">
                <a16:creationId xmlns:a16="http://schemas.microsoft.com/office/drawing/2014/main" id="{C96A244C-5D6C-3B43-A521-E18B130D1E53}"/>
              </a:ext>
            </a:extLst>
          </p:cNvPr>
          <p:cNvSpPr>
            <a:spLocks noGrp="1"/>
          </p:cNvSpPr>
          <p:nvPr>
            <p:ph type="body" idx="3"/>
          </p:nvPr>
        </p:nvSpPr>
        <p:spPr>
          <a:xfrm>
            <a:off x="6988900" y="928900"/>
            <a:ext cx="4051800" cy="3173100"/>
          </a:xfrm>
        </p:spPr>
        <p:txBody>
          <a:bodyPr/>
          <a:lstStyle/>
          <a:p>
            <a:pPr marL="139700" indent="0">
              <a:buNone/>
            </a:pPr>
            <a:r>
              <a:rPr lang="en-GB" b="0" dirty="0"/>
              <a:t>“</a:t>
            </a:r>
            <a:r>
              <a:rPr lang="en-GB" b="0" i="1" dirty="0"/>
              <a:t>Redis and Redis’ ecosystem has a lot of offer for data scientists and engineers taking their ideas into production.</a:t>
            </a:r>
            <a:r>
              <a:rPr lang="en-GB" b="0" dirty="0"/>
              <a:t>“—</a:t>
            </a:r>
            <a:r>
              <a:rPr lang="en-GB" b="0" dirty="0">
                <a:hlinkClick r:id="rId2"/>
              </a:rPr>
              <a:t>Dr. Alexander Mikhalev</a:t>
            </a:r>
            <a:r>
              <a:rPr lang="en-GB" b="0" dirty="0"/>
              <a:t>, Tech Lead, National Building Society (Project: The Patterns)</a:t>
            </a:r>
            <a:endParaRPr lang="en-US" dirty="0"/>
          </a:p>
        </p:txBody>
      </p:sp>
      <p:pic>
        <p:nvPicPr>
          <p:cNvPr id="6" name="Picture 5" descr="Graphical user interface, application, website&#10;&#10;Description automatically generated">
            <a:extLst>
              <a:ext uri="{FF2B5EF4-FFF2-40B4-BE49-F238E27FC236}">
                <a16:creationId xmlns:a16="http://schemas.microsoft.com/office/drawing/2014/main" id="{2E5D6C2A-BEB7-E441-8D8D-7948274F272F}"/>
              </a:ext>
            </a:extLst>
          </p:cNvPr>
          <p:cNvPicPr>
            <a:picLocks noChangeAspect="1"/>
          </p:cNvPicPr>
          <p:nvPr/>
        </p:nvPicPr>
        <p:blipFill>
          <a:blip r:embed="rId3"/>
          <a:stretch>
            <a:fillRect/>
          </a:stretch>
        </p:blipFill>
        <p:spPr>
          <a:xfrm>
            <a:off x="7216333" y="2677501"/>
            <a:ext cx="3985867" cy="3081647"/>
          </a:xfrm>
          <a:prstGeom prst="rect">
            <a:avLst/>
          </a:prstGeom>
        </p:spPr>
      </p:pic>
    </p:spTree>
    <p:extLst>
      <p:ext uri="{BB962C8B-B14F-4D97-AF65-F5344CB8AC3E}">
        <p14:creationId xmlns:p14="http://schemas.microsoft.com/office/powerpoint/2010/main" val="196122632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2471</Words>
  <Application>Microsoft Macintosh PowerPoint</Application>
  <PresentationFormat>Widescreen</PresentationFormat>
  <Paragraphs>297</Paragraphs>
  <Slides>34</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Courier New</vt:lpstr>
      <vt:lpstr>Helvetica Neue</vt:lpstr>
      <vt:lpstr>Roboto</vt:lpstr>
      <vt:lpstr>Segoe UI</vt:lpstr>
      <vt:lpstr>Trebuchet MS</vt:lpstr>
      <vt:lpstr>Office Theme</vt:lpstr>
      <vt:lpstr>The Pattern: Machine Learning Natural Language Processing meets VR/AR</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 Text into Knowledge Graph  using Aho-Corasick matcher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Pattern: Machine Learning Natural Language Processing meets VR/AR</dc:title>
  <cp:lastModifiedBy>Alexander Mikhalev</cp:lastModifiedBy>
  <cp:revision>27</cp:revision>
  <dcterms:modified xsi:type="dcterms:W3CDTF">2021-07-30T10:11:09Z</dcterms:modified>
</cp:coreProperties>
</file>